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rawings/drawing1.xml" ContentType="application/vnd.openxmlformats-officedocument.drawingml.chartshapes+xml"/>
  <Override PartName="/ppt/charts/chart5.xml" ContentType="application/vnd.openxmlformats-officedocument.drawingml.chart+xml"/>
  <Override PartName="/ppt/drawings/drawing2.xml" ContentType="application/vnd.openxmlformats-officedocument.drawingml.chartshapes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256" r:id="rId2"/>
    <p:sldId id="291" r:id="rId3"/>
    <p:sldId id="271" r:id="rId4"/>
    <p:sldId id="292" r:id="rId5"/>
    <p:sldId id="283" r:id="rId6"/>
    <p:sldId id="278" r:id="rId7"/>
    <p:sldId id="275" r:id="rId8"/>
    <p:sldId id="277" r:id="rId9"/>
    <p:sldId id="276" r:id="rId10"/>
    <p:sldId id="285" r:id="rId11"/>
    <p:sldId id="287" r:id="rId12"/>
    <p:sldId id="293" r:id="rId13"/>
    <p:sldId id="286" r:id="rId14"/>
    <p:sldId id="294" r:id="rId15"/>
    <p:sldId id="280" r:id="rId16"/>
    <p:sldId id="295" r:id="rId17"/>
    <p:sldId id="289" r:id="rId18"/>
    <p:sldId id="296" r:id="rId19"/>
    <p:sldId id="297" r:id="rId20"/>
    <p:sldId id="281" r:id="rId21"/>
    <p:sldId id="299" r:id="rId22"/>
    <p:sldId id="302" r:id="rId23"/>
    <p:sldId id="268" r:id="rId24"/>
    <p:sldId id="300" r:id="rId25"/>
    <p:sldId id="269" r:id="rId26"/>
    <p:sldId id="301" r:id="rId27"/>
    <p:sldId id="290" r:id="rId28"/>
  </p:sldIdLst>
  <p:sldSz cx="9144000" cy="5143500" type="screen16x9"/>
  <p:notesSz cx="6797675" cy="9928225"/>
  <p:defaultTextStyle>
    <a:defPPr>
      <a:defRPr lang="ru-RU"/>
    </a:defPPr>
    <a:lvl1pPr marL="0" algn="l" defTabSz="91415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079" algn="l" defTabSz="91415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157" algn="l" defTabSz="91415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236" algn="l" defTabSz="91415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315" algn="l" defTabSz="91415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393" algn="l" defTabSz="91415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471" algn="l" defTabSz="91415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551" algn="l" defTabSz="91415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629" algn="l" defTabSz="91415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41" autoAdjust="0"/>
    <p:restoredTop sz="99832" autoAdjust="0"/>
  </p:normalViewPr>
  <p:slideViewPr>
    <p:cSldViewPr>
      <p:cViewPr>
        <p:scale>
          <a:sx n="110" d="100"/>
          <a:sy n="110" d="100"/>
        </p:scale>
        <p:origin x="-72" y="-61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24" y="139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6568949611546094E-2"/>
          <c:y val="0.13315624102477897"/>
          <c:w val="0.86686210077690662"/>
          <c:h val="0.665484422217929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субъектов РФ, вовлеченных в реализацию практик инициативного бюджетирования, единиц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Pt>
            <c:idx val="2"/>
            <c:invertIfNegative val="0"/>
            <c:bubble3D val="0"/>
            <c:spPr>
              <a:solidFill>
                <a:schemeClr val="accent6"/>
              </a:solidFill>
            </c:spPr>
          </c:dPt>
          <c:dLbls>
            <c:txPr>
              <a:bodyPr/>
              <a:lstStyle/>
              <a:p>
                <a:pPr>
                  <a:defRPr sz="1200" b="0">
                    <a:solidFill>
                      <a:srgbClr val="23376E"/>
                    </a:solidFill>
                    <a:latin typeface="+mj-lt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</c:v>
                </c:pt>
                <c:pt idx="1">
                  <c:v>16</c:v>
                </c:pt>
                <c:pt idx="2">
                  <c:v>47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"/>
        <c:axId val="23690240"/>
        <c:axId val="50791168"/>
      </c:barChart>
      <c:catAx>
        <c:axId val="236902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0">
                <a:solidFill>
                  <a:schemeClr val="tx1"/>
                </a:solidFill>
              </a:defRPr>
            </a:pPr>
            <a:endParaRPr lang="ru-RU"/>
          </a:p>
        </c:txPr>
        <c:crossAx val="50791168"/>
        <c:crosses val="autoZero"/>
        <c:auto val="1"/>
        <c:lblAlgn val="ctr"/>
        <c:lblOffset val="100"/>
        <c:noMultiLvlLbl val="0"/>
      </c:catAx>
      <c:valAx>
        <c:axId val="5079116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23690240"/>
        <c:crosses val="autoZero"/>
        <c:crossBetween val="between"/>
      </c:valAx>
    </c:plotArea>
    <c:plotVisOnly val="1"/>
    <c:dispBlanksAs val="gap"/>
    <c:showDLblsOverMax val="0"/>
  </c:chart>
  <c:spPr>
    <a:noFill/>
    <a:ln w="28575" cap="flat" cmpd="sng" algn="ctr">
      <a:noFill/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6568949611546094E-2"/>
          <c:y val="7.0361809169458181E-2"/>
          <c:w val="0.86686210077690662"/>
          <c:h val="0.728278965129358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субъектов РФ, вовлеченных в реализацию практик инициативного бюджетирования, единиц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Pt>
            <c:idx val="2"/>
            <c:invertIfNegative val="0"/>
            <c:bubble3D val="0"/>
            <c:spPr>
              <a:solidFill>
                <a:schemeClr val="accent6"/>
              </a:solidFill>
            </c:spPr>
          </c:dPt>
          <c:dLbls>
            <c:txPr>
              <a:bodyPr/>
              <a:lstStyle/>
              <a:p>
                <a:pPr>
                  <a:defRPr sz="1200" b="0">
                    <a:solidFill>
                      <a:srgbClr val="23376E"/>
                    </a:solidFill>
                    <a:latin typeface="+mj-lt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1.4</c:v>
                </c:pt>
                <c:pt idx="1">
                  <c:v>5.0999999999999996</c:v>
                </c:pt>
                <c:pt idx="2">
                  <c:v>7.7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"/>
        <c:axId val="50828032"/>
        <c:axId val="50829568"/>
      </c:barChart>
      <c:catAx>
        <c:axId val="508280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0">
                <a:solidFill>
                  <a:schemeClr val="tx1"/>
                </a:solidFill>
              </a:defRPr>
            </a:pPr>
            <a:endParaRPr lang="ru-RU"/>
          </a:p>
        </c:txPr>
        <c:crossAx val="50829568"/>
        <c:crosses val="autoZero"/>
        <c:auto val="1"/>
        <c:lblAlgn val="ctr"/>
        <c:lblOffset val="100"/>
        <c:noMultiLvlLbl val="0"/>
      </c:catAx>
      <c:valAx>
        <c:axId val="5082956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50828032"/>
        <c:crosses val="autoZero"/>
        <c:crossBetween val="between"/>
      </c:valAx>
    </c:plotArea>
    <c:plotVisOnly val="1"/>
    <c:dispBlanksAs val="gap"/>
    <c:showDLblsOverMax val="0"/>
  </c:chart>
  <c:spPr>
    <a:noFill/>
    <a:ln w="28575" cap="flat" cmpd="sng" algn="ctr">
      <a:noFill/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6568949611546094E-2"/>
          <c:y val="0.13315624102477897"/>
          <c:w val="0.86686210077690662"/>
          <c:h val="0.665484422217929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субъектов РФ, вовлеченных в реализацию практик инициативного бюджетирования, единиц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Pt>
            <c:idx val="2"/>
            <c:invertIfNegative val="0"/>
            <c:bubble3D val="0"/>
            <c:spPr>
              <a:solidFill>
                <a:schemeClr val="accent6"/>
              </a:solidFill>
            </c:spPr>
          </c:dPt>
          <c:dLbls>
            <c:txPr>
              <a:bodyPr/>
              <a:lstStyle/>
              <a:p>
                <a:pPr>
                  <a:defRPr sz="1200" b="0">
                    <a:solidFill>
                      <a:srgbClr val="23376E"/>
                    </a:solidFill>
                    <a:latin typeface="+mj-lt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0.4</c:v>
                </c:pt>
                <c:pt idx="1">
                  <c:v>0.70000000000000018</c:v>
                </c:pt>
                <c:pt idx="2">
                  <c:v>1.1000000000000001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"/>
        <c:axId val="51472640"/>
        <c:axId val="51490816"/>
      </c:barChart>
      <c:catAx>
        <c:axId val="514726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0">
                <a:solidFill>
                  <a:schemeClr val="tx1"/>
                </a:solidFill>
              </a:defRPr>
            </a:pPr>
            <a:endParaRPr lang="ru-RU"/>
          </a:p>
        </c:txPr>
        <c:crossAx val="51490816"/>
        <c:crosses val="autoZero"/>
        <c:auto val="1"/>
        <c:lblAlgn val="ctr"/>
        <c:lblOffset val="100"/>
        <c:noMultiLvlLbl val="0"/>
      </c:catAx>
      <c:valAx>
        <c:axId val="5149081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51472640"/>
        <c:crosses val="autoZero"/>
        <c:crossBetween val="between"/>
      </c:valAx>
    </c:plotArea>
    <c:plotVisOnly val="1"/>
    <c:dispBlanksAs val="gap"/>
    <c:showDLblsOverMax val="0"/>
  </c:chart>
  <c:spPr>
    <a:noFill/>
    <a:ln w="28575" cap="flat" cmpd="sng" algn="ctr">
      <a:noFill/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6568949611546094E-2"/>
          <c:y val="0.10803841827463903"/>
          <c:w val="0.86686210077690662"/>
          <c:h val="0.6906023560241794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Pt>
            <c:idx val="2"/>
            <c:invertIfNegative val="0"/>
            <c:bubble3D val="0"/>
            <c:spPr>
              <a:solidFill>
                <a:schemeClr val="accent6"/>
              </a:solidFill>
            </c:spPr>
          </c:dPt>
          <c:cat>
            <c:numRef>
              <c:f>Лист1!$A$2:$A$4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2.4</c:v>
                </c:pt>
                <c:pt idx="1">
                  <c:v>7</c:v>
                </c:pt>
                <c:pt idx="2">
                  <c:v>14.5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"/>
        <c:axId val="51507200"/>
        <c:axId val="51508736"/>
      </c:barChart>
      <c:catAx>
        <c:axId val="515072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0">
                <a:solidFill>
                  <a:schemeClr val="tx1"/>
                </a:solidFill>
              </a:defRPr>
            </a:pPr>
            <a:endParaRPr lang="ru-RU"/>
          </a:p>
        </c:txPr>
        <c:crossAx val="51508736"/>
        <c:crosses val="autoZero"/>
        <c:auto val="1"/>
        <c:lblAlgn val="ctr"/>
        <c:lblOffset val="100"/>
        <c:noMultiLvlLbl val="0"/>
      </c:catAx>
      <c:valAx>
        <c:axId val="5150873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51507200"/>
        <c:crosses val="autoZero"/>
        <c:crossBetween val="between"/>
      </c:valAx>
    </c:plotArea>
    <c:plotVisOnly val="1"/>
    <c:dispBlanksAs val="gap"/>
    <c:showDLblsOverMax val="0"/>
  </c:chart>
  <c:spPr>
    <a:noFill/>
    <a:ln w="28575" cap="flat" cmpd="sng" algn="ctr">
      <a:noFill/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6568949611546094E-2"/>
          <c:y val="7.6641244020321617E-2"/>
          <c:w val="0.86686210077690662"/>
          <c:h val="0.7219995302784966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субъектов РФ, вовлеченных в реализацию практик инициативного бюджетирования, единиц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Pt>
            <c:idx val="2"/>
            <c:invertIfNegative val="0"/>
            <c:bubble3D val="0"/>
            <c:spPr>
              <a:solidFill>
                <a:schemeClr val="accent6"/>
              </a:solidFill>
            </c:spPr>
          </c:dPt>
          <c:cat>
            <c:numRef>
              <c:f>Лист1!$A$2:$A$4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2657</c:v>
                </c:pt>
                <c:pt idx="1">
                  <c:v>8732</c:v>
                </c:pt>
                <c:pt idx="2">
                  <c:v>15942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"/>
        <c:axId val="51513984"/>
        <c:axId val="51523968"/>
      </c:barChart>
      <c:catAx>
        <c:axId val="515139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0">
                <a:solidFill>
                  <a:schemeClr val="tx1"/>
                </a:solidFill>
              </a:defRPr>
            </a:pPr>
            <a:endParaRPr lang="ru-RU"/>
          </a:p>
        </c:txPr>
        <c:crossAx val="51523968"/>
        <c:crosses val="autoZero"/>
        <c:auto val="1"/>
        <c:lblAlgn val="ctr"/>
        <c:lblOffset val="100"/>
        <c:noMultiLvlLbl val="0"/>
      </c:catAx>
      <c:valAx>
        <c:axId val="5152396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51513984"/>
        <c:crosses val="autoZero"/>
        <c:crossBetween val="between"/>
      </c:valAx>
    </c:plotArea>
    <c:plotVisOnly val="1"/>
    <c:dispBlanksAs val="gap"/>
    <c:showDLblsOverMax val="0"/>
  </c:chart>
  <c:spPr>
    <a:noFill/>
    <a:ln w="28575" cap="flat" cmpd="sng" algn="ctr">
      <a:noFill/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4"/>
    </mc:Choice>
    <mc:Fallback>
      <c:style val="2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917546639438653"/>
          <c:y val="4.9607228533380822E-2"/>
          <c:w val="0.36656575195348712"/>
          <c:h val="0.9234099299438970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Республика Татарстан</c:v>
                </c:pt>
                <c:pt idx="1">
                  <c:v>Тульская область </c:v>
                </c:pt>
                <c:pt idx="2">
                  <c:v>Ставропольский край</c:v>
                </c:pt>
                <c:pt idx="3">
                  <c:v>Республика Башкортостан</c:v>
                </c:pt>
                <c:pt idx="4">
                  <c:v>Ленинградская область </c:v>
                </c:pt>
                <c:pt idx="5">
                  <c:v>Кировская область </c:v>
                </c:pt>
                <c:pt idx="6">
                  <c:v>Ульяновская область </c:v>
                </c:pt>
              </c:strCache>
            </c:strRef>
          </c:cat>
          <c:val>
            <c:numRef>
              <c:f>Лист1!$B$2:$B$8</c:f>
              <c:numCache>
                <c:formatCode>_-* #\ ##0\ _₽_-;\-* #\ ##0\ _₽_-;_-* "-"??\ _₽_-;_-@_-</c:formatCode>
                <c:ptCount val="7"/>
                <c:pt idx="0">
                  <c:v>899.7</c:v>
                </c:pt>
                <c:pt idx="1">
                  <c:v>500</c:v>
                </c:pt>
                <c:pt idx="2">
                  <c:v>401.2</c:v>
                </c:pt>
                <c:pt idx="3">
                  <c:v>400</c:v>
                </c:pt>
                <c:pt idx="4">
                  <c:v>250</c:v>
                </c:pt>
                <c:pt idx="5">
                  <c:v>230</c:v>
                </c:pt>
                <c:pt idx="6">
                  <c:v>120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51575424"/>
        <c:axId val="51646848"/>
      </c:barChart>
      <c:catAx>
        <c:axId val="51575424"/>
        <c:scaling>
          <c:orientation val="maxMin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accent5">
                    <a:lumMod val="75000"/>
                  </a:schemeClr>
                </a:solidFill>
              </a:defRPr>
            </a:pPr>
            <a:endParaRPr lang="ru-RU"/>
          </a:p>
        </c:txPr>
        <c:crossAx val="51646848"/>
        <c:crosses val="autoZero"/>
        <c:auto val="1"/>
        <c:lblAlgn val="ctr"/>
        <c:lblOffset val="100"/>
        <c:noMultiLvlLbl val="0"/>
      </c:catAx>
      <c:valAx>
        <c:axId val="51646848"/>
        <c:scaling>
          <c:orientation val="minMax"/>
        </c:scaling>
        <c:delete val="1"/>
        <c:axPos val="t"/>
        <c:numFmt formatCode="_-* #\ ##0\ _₽_-;\-* #\ ##0\ _₽_-;_-* &quot;-&quot;??\ _₽_-;_-@_-" sourceLinked="1"/>
        <c:majorTickMark val="out"/>
        <c:minorTickMark val="none"/>
        <c:tickLblPos val="none"/>
        <c:crossAx val="515754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200">
          <a:solidFill>
            <a:schemeClr val="tx2"/>
          </a:solidFill>
        </a:defRPr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28575" cap="flat" cmpd="sng" algn="ctr">
              <a:solidFill>
                <a:schemeClr val="accent5"/>
              </a:solidFill>
              <a:prstDash val="solid"/>
            </a:ln>
            <a:effectLst/>
          </c:spPr>
          <c:marker>
            <c:symbol val="circle"/>
            <c:size val="10"/>
            <c:spPr>
              <a:solidFill>
                <a:schemeClr val="lt1"/>
              </a:solidFill>
              <a:ln w="28575" cap="flat" cmpd="sng" algn="ctr">
                <a:solidFill>
                  <a:schemeClr val="accent5"/>
                </a:solidFill>
                <a:prstDash val="solid"/>
              </a:ln>
              <a:effectLst/>
            </c:spPr>
          </c:marker>
          <c:cat>
            <c:strRef>
              <c:f>Лист1!$A$2:$A$8</c:f>
              <c:strCach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ln w="28575" cap="flat" cmpd="sng" algn="ctr">
              <a:solidFill>
                <a:schemeClr val="accent6"/>
              </a:solidFill>
              <a:prstDash val="solid"/>
            </a:ln>
            <a:effectLst/>
          </c:spPr>
          <c:marker>
            <c:symbol val="circle"/>
            <c:size val="9"/>
            <c:spPr>
              <a:solidFill>
                <a:schemeClr val="lt1"/>
              </a:solidFill>
              <a:ln w="28575" cap="flat" cmpd="sng" algn="ctr">
                <a:solidFill>
                  <a:schemeClr val="accent6"/>
                </a:solidFill>
                <a:prstDash val="solid"/>
              </a:ln>
              <a:effectLst/>
            </c:spPr>
          </c:marker>
          <c:cat>
            <c:strRef>
              <c:f>Лист1!$A$2:$A$8</c:f>
              <c:strCach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1</c:v>
                </c:pt>
                <c:pt idx="1">
                  <c:v>1.5</c:v>
                </c:pt>
                <c:pt idx="2">
                  <c:v>2.1</c:v>
                </c:pt>
                <c:pt idx="3">
                  <c:v>3.3</c:v>
                </c:pt>
                <c:pt idx="4">
                  <c:v>3.9</c:v>
                </c:pt>
                <c:pt idx="5">
                  <c:v>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2854272"/>
        <c:axId val="63033344"/>
      </c:lineChart>
      <c:catAx>
        <c:axId val="6285427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>
                    <a:solidFill>
                      <a:srgbClr val="23376E"/>
                    </a:solidFill>
                  </a:defRPr>
                </a:pPr>
                <a:r>
                  <a:rPr lang="ru-RU" dirty="0" smtClean="0">
                    <a:solidFill>
                      <a:srgbClr val="23376E"/>
                    </a:solidFill>
                  </a:rPr>
                  <a:t>время</a:t>
                </a:r>
                <a:endParaRPr lang="ru-RU" dirty="0">
                  <a:solidFill>
                    <a:srgbClr val="23376E"/>
                  </a:solidFill>
                </a:endParaRPr>
              </a:p>
            </c:rich>
          </c:tx>
          <c:layout/>
          <c:overlay val="0"/>
        </c:title>
        <c:majorTickMark val="none"/>
        <c:minorTickMark val="none"/>
        <c:tickLblPos val="nextTo"/>
        <c:txPr>
          <a:bodyPr/>
          <a:lstStyle/>
          <a:p>
            <a:pPr>
              <a:defRPr sz="1100">
                <a:solidFill>
                  <a:schemeClr val="accent5"/>
                </a:solidFill>
              </a:defRPr>
            </a:pPr>
            <a:endParaRPr lang="ru-RU"/>
          </a:p>
        </c:txPr>
        <c:crossAx val="63033344"/>
        <c:crosses val="autoZero"/>
        <c:auto val="1"/>
        <c:lblAlgn val="ctr"/>
        <c:lblOffset val="100"/>
        <c:noMultiLvlLbl val="0"/>
      </c:catAx>
      <c:valAx>
        <c:axId val="63033344"/>
        <c:scaling>
          <c:orientation val="minMax"/>
        </c:scaling>
        <c:delete val="0"/>
        <c:axPos val="l"/>
        <c:title>
          <c:tx>
            <c:rich>
              <a:bodyPr/>
              <a:lstStyle/>
              <a:p>
                <a:pPr>
                  <a:defRPr>
                    <a:solidFill>
                      <a:srgbClr val="23376E"/>
                    </a:solidFill>
                  </a:defRPr>
                </a:pPr>
                <a:r>
                  <a:rPr lang="ru-RU" dirty="0" smtClean="0">
                    <a:solidFill>
                      <a:srgbClr val="23376E"/>
                    </a:solidFill>
                  </a:rPr>
                  <a:t>результат</a:t>
                </a:r>
                <a:endParaRPr lang="ru-RU" dirty="0">
                  <a:solidFill>
                    <a:srgbClr val="23376E"/>
                  </a:solidFill>
                </a:endParaRPr>
              </a:p>
            </c:rich>
          </c:tx>
          <c:layout>
            <c:manualLayout>
              <c:xMode val="edge"/>
              <c:yMode val="edge"/>
              <c:x val="4.2941673710904498E-3"/>
              <c:y val="0.28160681754083711"/>
            </c:manualLayout>
          </c:layout>
          <c:overlay val="0"/>
        </c:title>
        <c:numFmt formatCode="General" sourceLinked="1"/>
        <c:majorTickMark val="out"/>
        <c:minorTickMark val="none"/>
        <c:tickLblPos val="none"/>
        <c:crossAx val="628542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2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28575" cap="flat" cmpd="sng" algn="ctr">
              <a:solidFill>
                <a:schemeClr val="accent5"/>
              </a:solidFill>
              <a:prstDash val="solid"/>
            </a:ln>
            <a:effectLst/>
          </c:spPr>
          <c:marker>
            <c:symbol val="circle"/>
            <c:size val="5"/>
            <c:spPr>
              <a:solidFill>
                <a:schemeClr val="lt1"/>
              </a:solidFill>
              <a:ln w="28575" cap="flat" cmpd="sng" algn="ctr">
                <a:solidFill>
                  <a:schemeClr val="accent5"/>
                </a:solidFill>
                <a:prstDash val="solid"/>
              </a:ln>
              <a:effectLst/>
            </c:spPr>
          </c:marker>
          <c:cat>
            <c:numRef>
              <c:f>Лист1!$A$2:$A$8</c:f>
              <c:numCache>
                <c:formatCode>General</c:formatCod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</c:numCache>
            </c:num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>
              <a:prstDash val="dash"/>
            </a:ln>
          </c:spPr>
        </c:dropLines>
        <c:marker val="1"/>
        <c:smooth val="0"/>
        <c:axId val="63665280"/>
        <c:axId val="63667200"/>
      </c:lineChart>
      <c:catAx>
        <c:axId val="6366528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>
                    <a:solidFill>
                      <a:schemeClr val="tx2"/>
                    </a:solidFill>
                  </a:defRPr>
                </a:pPr>
                <a:r>
                  <a:rPr lang="ru-RU" dirty="0" smtClean="0">
                    <a:solidFill>
                      <a:schemeClr val="tx2"/>
                    </a:solidFill>
                  </a:rPr>
                  <a:t>время</a:t>
                </a:r>
                <a:endParaRPr lang="ru-RU" dirty="0">
                  <a:solidFill>
                    <a:schemeClr val="tx2"/>
                  </a:solidFill>
                </a:endParaRPr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100">
                <a:solidFill>
                  <a:schemeClr val="accent5"/>
                </a:solidFill>
              </a:defRPr>
            </a:pPr>
            <a:endParaRPr lang="ru-RU"/>
          </a:p>
        </c:txPr>
        <c:crossAx val="63667200"/>
        <c:crosses val="autoZero"/>
        <c:auto val="1"/>
        <c:lblAlgn val="ctr"/>
        <c:lblOffset val="100"/>
        <c:noMultiLvlLbl val="0"/>
      </c:catAx>
      <c:valAx>
        <c:axId val="63667200"/>
        <c:scaling>
          <c:orientation val="minMax"/>
        </c:scaling>
        <c:delete val="0"/>
        <c:axPos val="l"/>
        <c:majorGridlines>
          <c:spPr>
            <a:ln w="9525">
              <a:prstDash val="dash"/>
            </a:ln>
          </c:spPr>
        </c:majorGridlines>
        <c:title>
          <c:tx>
            <c:rich>
              <a:bodyPr/>
              <a:lstStyle/>
              <a:p>
                <a:pPr>
                  <a:defRPr>
                    <a:solidFill>
                      <a:schemeClr val="tx2"/>
                    </a:solidFill>
                  </a:defRPr>
                </a:pPr>
                <a:r>
                  <a:rPr lang="ru-RU" dirty="0" smtClean="0">
                    <a:solidFill>
                      <a:schemeClr val="tx2"/>
                    </a:solidFill>
                  </a:rPr>
                  <a:t>результат</a:t>
                </a:r>
                <a:endParaRPr lang="ru-RU" dirty="0">
                  <a:solidFill>
                    <a:schemeClr val="tx2"/>
                  </a:solidFill>
                </a:endParaRPr>
              </a:p>
            </c:rich>
          </c:tx>
          <c:layout>
            <c:manualLayout>
              <c:xMode val="edge"/>
              <c:yMode val="edge"/>
              <c:x val="4.2941673710904498E-3"/>
              <c:y val="0.28160681754083711"/>
            </c:manualLayout>
          </c:layout>
          <c:overlay val="0"/>
        </c:title>
        <c:numFmt formatCode="General" sourceLinked="1"/>
        <c:majorTickMark val="out"/>
        <c:minorTickMark val="none"/>
        <c:tickLblPos val="none"/>
        <c:crossAx val="636652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200"/>
      </a:pPr>
      <a:endParaRPr lang="ru-RU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0.10024</cdr:x>
      <cdr:y>0.57275</cdr:y>
    </cdr:from>
    <cdr:to>
      <cdr:x>0.34876</cdr:x>
      <cdr:y>0.70971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177924" y="1158379"/>
          <a:ext cx="441147" cy="27699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>
          <a:spAutoFit/>
        </a:bodyPr>
        <a:lstStyle xmlns:a="http://schemas.openxmlformats.org/drawingml/2006/main">
          <a:defPPr>
            <a:defRPr lang="ru-RU"/>
          </a:defPPr>
          <a:lvl1pPr marL="0" algn="l" defTabSz="914157" rtl="0" eaLnBrk="1" latinLnBrk="0" hangingPunct="1">
            <a:defRPr sz="1800" kern="1200">
              <a:solidFill>
                <a:sysClr val="windowText" lastClr="000000"/>
              </a:solidFill>
              <a:latin typeface="Arial"/>
            </a:defRPr>
          </a:lvl1pPr>
          <a:lvl2pPr marL="457079" algn="l" defTabSz="914157" rtl="0" eaLnBrk="1" latinLnBrk="0" hangingPunct="1">
            <a:defRPr sz="1800" kern="1200">
              <a:solidFill>
                <a:sysClr val="windowText" lastClr="000000"/>
              </a:solidFill>
              <a:latin typeface="Arial"/>
            </a:defRPr>
          </a:lvl2pPr>
          <a:lvl3pPr marL="914157" algn="l" defTabSz="914157" rtl="0" eaLnBrk="1" latinLnBrk="0" hangingPunct="1">
            <a:defRPr sz="1800" kern="1200">
              <a:solidFill>
                <a:sysClr val="windowText" lastClr="000000"/>
              </a:solidFill>
              <a:latin typeface="Arial"/>
            </a:defRPr>
          </a:lvl3pPr>
          <a:lvl4pPr marL="1371236" algn="l" defTabSz="914157" rtl="0" eaLnBrk="1" latinLnBrk="0" hangingPunct="1">
            <a:defRPr sz="1800" kern="1200">
              <a:solidFill>
                <a:sysClr val="windowText" lastClr="000000"/>
              </a:solidFill>
              <a:latin typeface="Arial"/>
            </a:defRPr>
          </a:lvl4pPr>
          <a:lvl5pPr marL="1828315" algn="l" defTabSz="914157" rtl="0" eaLnBrk="1" latinLnBrk="0" hangingPunct="1">
            <a:defRPr sz="1800" kern="1200">
              <a:solidFill>
                <a:sysClr val="windowText" lastClr="000000"/>
              </a:solidFill>
              <a:latin typeface="Arial"/>
            </a:defRPr>
          </a:lvl5pPr>
          <a:lvl6pPr marL="2285393" algn="l" defTabSz="914157" rtl="0" eaLnBrk="1" latinLnBrk="0" hangingPunct="1">
            <a:defRPr sz="1800" kern="1200">
              <a:solidFill>
                <a:sysClr val="windowText" lastClr="000000"/>
              </a:solidFill>
              <a:latin typeface="Arial"/>
            </a:defRPr>
          </a:lvl6pPr>
          <a:lvl7pPr marL="2742471" algn="l" defTabSz="914157" rtl="0" eaLnBrk="1" latinLnBrk="0" hangingPunct="1">
            <a:defRPr sz="1800" kern="1200">
              <a:solidFill>
                <a:sysClr val="windowText" lastClr="000000"/>
              </a:solidFill>
              <a:latin typeface="Arial"/>
            </a:defRPr>
          </a:lvl7pPr>
          <a:lvl8pPr marL="3199551" algn="l" defTabSz="914157" rtl="0" eaLnBrk="1" latinLnBrk="0" hangingPunct="1">
            <a:defRPr sz="1800" kern="1200">
              <a:solidFill>
                <a:sysClr val="windowText" lastClr="000000"/>
              </a:solidFill>
              <a:latin typeface="Arial"/>
            </a:defRPr>
          </a:lvl8pPr>
          <a:lvl9pPr marL="3656629" algn="l" defTabSz="914157" rtl="0" eaLnBrk="1" latinLnBrk="0" hangingPunct="1">
            <a:defRPr sz="1800" kern="1200">
              <a:solidFill>
                <a:sysClr val="windowText" lastClr="000000"/>
              </a:solidFill>
              <a:latin typeface="Arial"/>
            </a:defRPr>
          </a:lvl9pPr>
        </a:lstStyle>
        <a:p xmlns:a="http://schemas.openxmlformats.org/drawingml/2006/main">
          <a:pPr algn="ctr">
            <a:defRPr sz="700" b="0" i="0" u="none" strike="noStrike" kern="1200" baseline="0">
              <a:solidFill>
                <a:prstClr val="black"/>
              </a:solidFill>
              <a:latin typeface="Arial Black"/>
            </a:defRPr>
          </a:pPr>
          <a:r>
            <a:rPr lang="ru-RU" sz="1200" dirty="0" smtClean="0">
              <a:solidFill>
                <a:srgbClr val="23376E"/>
              </a:solidFill>
            </a:rPr>
            <a:t>2,4</a:t>
          </a:r>
          <a:endParaRPr lang="en-US" sz="1200" dirty="0">
            <a:solidFill>
              <a:srgbClr val="23376E"/>
            </a:solidFill>
          </a:endParaRPr>
        </a:p>
      </cdr:txBody>
    </cdr:sp>
  </cdr:relSizeAnchor>
  <cdr:relSizeAnchor xmlns:cdr="http://schemas.openxmlformats.org/drawingml/2006/chartDrawing">
    <cdr:from>
      <cdr:x>0.42755</cdr:x>
      <cdr:y>0.35913</cdr:y>
    </cdr:from>
    <cdr:to>
      <cdr:x>0.58938</cdr:x>
      <cdr:y>0.49609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758924" y="726331"/>
          <a:ext cx="287258" cy="27699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>
          <a:spAutoFit/>
        </a:bodyPr>
        <a:lstStyle xmlns:a="http://schemas.openxmlformats.org/drawingml/2006/main">
          <a:lvl1pPr marL="0" indent="0">
            <a:defRPr sz="1100">
              <a:latin typeface="Arial"/>
            </a:defRPr>
          </a:lvl1pPr>
          <a:lvl2pPr marL="457200" indent="0">
            <a:defRPr sz="1100">
              <a:latin typeface="Arial"/>
            </a:defRPr>
          </a:lvl2pPr>
          <a:lvl3pPr marL="914400" indent="0">
            <a:defRPr sz="1100">
              <a:latin typeface="Arial"/>
            </a:defRPr>
          </a:lvl3pPr>
          <a:lvl4pPr marL="1371600" indent="0">
            <a:defRPr sz="1100">
              <a:latin typeface="Arial"/>
            </a:defRPr>
          </a:lvl4pPr>
          <a:lvl5pPr marL="1828800" indent="0">
            <a:defRPr sz="1100">
              <a:latin typeface="Arial"/>
            </a:defRPr>
          </a:lvl5pPr>
          <a:lvl6pPr marL="2286000" indent="0">
            <a:defRPr sz="1100">
              <a:latin typeface="Arial"/>
            </a:defRPr>
          </a:lvl6pPr>
          <a:lvl7pPr marL="2743200" indent="0">
            <a:defRPr sz="1100">
              <a:latin typeface="Arial"/>
            </a:defRPr>
          </a:lvl7pPr>
          <a:lvl8pPr marL="3200400" indent="0">
            <a:defRPr sz="1100">
              <a:latin typeface="Arial"/>
            </a:defRPr>
          </a:lvl8pPr>
          <a:lvl9pPr marL="3657600" indent="0">
            <a:defRPr sz="1100">
              <a:latin typeface="Arial"/>
            </a:defRPr>
          </a:lvl9pPr>
        </a:lstStyle>
        <a:p xmlns:a="http://schemas.openxmlformats.org/drawingml/2006/main">
          <a:pPr algn="ctr">
            <a:defRPr sz="700" b="0" i="0" u="none" strike="noStrike" kern="1200" baseline="0">
              <a:solidFill>
                <a:prstClr val="black"/>
              </a:solidFill>
              <a:latin typeface="Arial Black"/>
            </a:defRPr>
          </a:pPr>
          <a:r>
            <a:rPr lang="ru-RU" sz="1200" dirty="0" smtClean="0">
              <a:solidFill>
                <a:srgbClr val="23376E"/>
              </a:solidFill>
            </a:rPr>
            <a:t>7</a:t>
          </a:r>
          <a:endParaRPr lang="en-US" sz="1200" dirty="0">
            <a:solidFill>
              <a:srgbClr val="23376E"/>
            </a:solidFill>
          </a:endParaRPr>
        </a:p>
      </cdr:txBody>
    </cdr:sp>
  </cdr:relSizeAnchor>
  <cdr:relSizeAnchor xmlns:cdr="http://schemas.openxmlformats.org/drawingml/2006/chartDrawing">
    <cdr:from>
      <cdr:x>0.63927</cdr:x>
      <cdr:y>0.03869</cdr:y>
    </cdr:from>
    <cdr:to>
      <cdr:x>0.9456</cdr:x>
      <cdr:y>0.17566</cdr:y>
    </cdr:to>
    <cdr:sp macro="" textlink="">
      <cdr:nvSpPr>
        <cdr:cNvPr id="4" name="Прямоугольник 3"/>
        <cdr:cNvSpPr/>
      </cdr:nvSpPr>
      <cdr:spPr>
        <a:xfrm xmlns:a="http://schemas.openxmlformats.org/drawingml/2006/main">
          <a:off x="1134740" y="78259"/>
          <a:ext cx="543740" cy="27699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>
          <a:spAutoFit/>
        </a:bodyPr>
        <a:lstStyle xmlns:a="http://schemas.openxmlformats.org/drawingml/2006/main">
          <a:lvl1pPr marL="0" indent="0">
            <a:defRPr sz="1100">
              <a:latin typeface="Arial"/>
            </a:defRPr>
          </a:lvl1pPr>
          <a:lvl2pPr marL="457200" indent="0">
            <a:defRPr sz="1100">
              <a:latin typeface="Arial"/>
            </a:defRPr>
          </a:lvl2pPr>
          <a:lvl3pPr marL="914400" indent="0">
            <a:defRPr sz="1100">
              <a:latin typeface="Arial"/>
            </a:defRPr>
          </a:lvl3pPr>
          <a:lvl4pPr marL="1371600" indent="0">
            <a:defRPr sz="1100">
              <a:latin typeface="Arial"/>
            </a:defRPr>
          </a:lvl4pPr>
          <a:lvl5pPr marL="1828800" indent="0">
            <a:defRPr sz="1100">
              <a:latin typeface="Arial"/>
            </a:defRPr>
          </a:lvl5pPr>
          <a:lvl6pPr marL="2286000" indent="0">
            <a:defRPr sz="1100">
              <a:latin typeface="Arial"/>
            </a:defRPr>
          </a:lvl6pPr>
          <a:lvl7pPr marL="2743200" indent="0">
            <a:defRPr sz="1100">
              <a:latin typeface="Arial"/>
            </a:defRPr>
          </a:lvl7pPr>
          <a:lvl8pPr marL="3200400" indent="0">
            <a:defRPr sz="1100">
              <a:latin typeface="Arial"/>
            </a:defRPr>
          </a:lvl8pPr>
          <a:lvl9pPr marL="3657600" indent="0">
            <a:defRPr sz="1100">
              <a:latin typeface="Arial"/>
            </a:defRPr>
          </a:lvl9pPr>
        </a:lstStyle>
        <a:p xmlns:a="http://schemas.openxmlformats.org/drawingml/2006/main">
          <a:pPr algn="ctr">
            <a:defRPr sz="700" b="0" i="0" u="none" strike="noStrike" kern="1200" baseline="0">
              <a:solidFill>
                <a:prstClr val="black"/>
              </a:solidFill>
              <a:latin typeface="Arial Black"/>
            </a:defRPr>
          </a:pPr>
          <a:r>
            <a:rPr lang="ru-RU" sz="1200" dirty="0" smtClean="0">
              <a:solidFill>
                <a:srgbClr val="23376E"/>
              </a:solidFill>
            </a:rPr>
            <a:t>14,5</a:t>
          </a:r>
          <a:endParaRPr lang="en-US" sz="1200" dirty="0">
            <a:solidFill>
              <a:srgbClr val="23376E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0.31803</cdr:x>
      <cdr:y>0.32357</cdr:y>
    </cdr:from>
    <cdr:to>
      <cdr:x>0.68443</cdr:x>
      <cdr:y>0.46054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561009" y="654422"/>
          <a:ext cx="646331" cy="27699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>
          <a:spAutoFit/>
        </a:bodyPr>
        <a:lstStyle xmlns:a="http://schemas.openxmlformats.org/drawingml/2006/main">
          <a:defPPr>
            <a:defRPr lang="ru-RU"/>
          </a:defPPr>
          <a:lvl1pPr marL="0" algn="l" defTabSz="914157" rtl="0" eaLnBrk="1" latinLnBrk="0" hangingPunct="1">
            <a:defRPr sz="1800" kern="1200">
              <a:solidFill>
                <a:sysClr val="windowText" lastClr="000000"/>
              </a:solidFill>
              <a:latin typeface="Arial"/>
            </a:defRPr>
          </a:lvl1pPr>
          <a:lvl2pPr marL="457079" algn="l" defTabSz="914157" rtl="0" eaLnBrk="1" latinLnBrk="0" hangingPunct="1">
            <a:defRPr sz="1800" kern="1200">
              <a:solidFill>
                <a:sysClr val="windowText" lastClr="000000"/>
              </a:solidFill>
              <a:latin typeface="Arial"/>
            </a:defRPr>
          </a:lvl2pPr>
          <a:lvl3pPr marL="914157" algn="l" defTabSz="914157" rtl="0" eaLnBrk="1" latinLnBrk="0" hangingPunct="1">
            <a:defRPr sz="1800" kern="1200">
              <a:solidFill>
                <a:sysClr val="windowText" lastClr="000000"/>
              </a:solidFill>
              <a:latin typeface="Arial"/>
            </a:defRPr>
          </a:lvl3pPr>
          <a:lvl4pPr marL="1371236" algn="l" defTabSz="914157" rtl="0" eaLnBrk="1" latinLnBrk="0" hangingPunct="1">
            <a:defRPr sz="1800" kern="1200">
              <a:solidFill>
                <a:sysClr val="windowText" lastClr="000000"/>
              </a:solidFill>
              <a:latin typeface="Arial"/>
            </a:defRPr>
          </a:lvl4pPr>
          <a:lvl5pPr marL="1828315" algn="l" defTabSz="914157" rtl="0" eaLnBrk="1" latinLnBrk="0" hangingPunct="1">
            <a:defRPr sz="1800" kern="1200">
              <a:solidFill>
                <a:sysClr val="windowText" lastClr="000000"/>
              </a:solidFill>
              <a:latin typeface="Arial"/>
            </a:defRPr>
          </a:lvl5pPr>
          <a:lvl6pPr marL="2285393" algn="l" defTabSz="914157" rtl="0" eaLnBrk="1" latinLnBrk="0" hangingPunct="1">
            <a:defRPr sz="1800" kern="1200">
              <a:solidFill>
                <a:sysClr val="windowText" lastClr="000000"/>
              </a:solidFill>
              <a:latin typeface="Arial"/>
            </a:defRPr>
          </a:lvl6pPr>
          <a:lvl7pPr marL="2742471" algn="l" defTabSz="914157" rtl="0" eaLnBrk="1" latinLnBrk="0" hangingPunct="1">
            <a:defRPr sz="1800" kern="1200">
              <a:solidFill>
                <a:sysClr val="windowText" lastClr="000000"/>
              </a:solidFill>
              <a:latin typeface="Arial"/>
            </a:defRPr>
          </a:lvl7pPr>
          <a:lvl8pPr marL="3199551" algn="l" defTabSz="914157" rtl="0" eaLnBrk="1" latinLnBrk="0" hangingPunct="1">
            <a:defRPr sz="1800" kern="1200">
              <a:solidFill>
                <a:sysClr val="windowText" lastClr="000000"/>
              </a:solidFill>
              <a:latin typeface="Arial"/>
            </a:defRPr>
          </a:lvl8pPr>
          <a:lvl9pPr marL="3656629" algn="l" defTabSz="914157" rtl="0" eaLnBrk="1" latinLnBrk="0" hangingPunct="1">
            <a:defRPr sz="1800" kern="1200">
              <a:solidFill>
                <a:sysClr val="windowText" lastClr="000000"/>
              </a:solidFill>
              <a:latin typeface="Arial"/>
            </a:defRPr>
          </a:lvl9pPr>
        </a:lstStyle>
        <a:p xmlns:a="http://schemas.openxmlformats.org/drawingml/2006/main">
          <a:pPr algn="ctr">
            <a:defRPr sz="700" b="0" i="0" u="none" strike="noStrike" kern="1200" baseline="0">
              <a:solidFill>
                <a:prstClr val="black"/>
              </a:solidFill>
              <a:latin typeface="Arial Black"/>
            </a:defRPr>
          </a:pPr>
          <a:r>
            <a:rPr lang="ru-RU" sz="1200" dirty="0" smtClean="0">
              <a:solidFill>
                <a:srgbClr val="23376E"/>
              </a:solidFill>
            </a:rPr>
            <a:t>8 732</a:t>
          </a:r>
          <a:endParaRPr lang="en-US" sz="1200" dirty="0">
            <a:solidFill>
              <a:srgbClr val="23376E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2A9E8-08EE-4989-97E7-6C262739E484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5629"/>
            <a:ext cx="5438775" cy="44679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671"/>
            <a:ext cx="2946400" cy="4969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671"/>
            <a:ext cx="2946400" cy="4969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0266C8-B953-471D-8130-843FE7A8F3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79414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15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079" algn="l" defTabSz="91415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157" algn="l" defTabSz="91415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236" algn="l" defTabSz="91415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315" algn="l" defTabSz="91415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393" algn="l" defTabSz="91415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471" algn="l" defTabSz="91415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551" algn="l" defTabSz="91415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629" algn="l" defTabSz="91415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71453"/>
            <a:ext cx="7772400" cy="3428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600450"/>
            <a:ext cx="6858000" cy="6858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0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2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4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5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6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5150A-B626-4AF4-9D56-C7A3CFC63AD8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9001124" y="3634740"/>
            <a:ext cx="142876" cy="15087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7" rIns="91416" bIns="45707"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36347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7" rIns="91416" bIns="45707"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8CE37E15-4381-4D53-A512-9213D63BD5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5150A-B626-4AF4-9D56-C7A3CFC63AD8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37E15-4381-4D53-A512-9213D63BD5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1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1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5150A-B626-4AF4-9D56-C7A3CFC63AD8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37E15-4381-4D53-A512-9213D63BD5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5150A-B626-4AF4-9D56-C7A3CFC63AD8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37E15-4381-4D53-A512-9213D63BD5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85853"/>
            <a:ext cx="7772400" cy="3240881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1451"/>
            <a:ext cx="7772400" cy="8001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07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1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23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82831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28539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74247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319955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65662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5150A-B626-4AF4-9D56-C7A3CFC63AD8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CE37E15-4381-4D53-A512-9213D63BD5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181102"/>
            <a:ext cx="329184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181102"/>
            <a:ext cx="329184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5150A-B626-4AF4-9D56-C7A3CFC63AD8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37E15-4381-4D53-A512-9213D63BD5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179577"/>
            <a:ext cx="3291840" cy="47982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079" indent="0">
              <a:buNone/>
              <a:defRPr sz="2000" b="1"/>
            </a:lvl2pPr>
            <a:lvl3pPr marL="914157" indent="0">
              <a:buNone/>
              <a:defRPr sz="1800" b="1"/>
            </a:lvl3pPr>
            <a:lvl4pPr marL="1371236" indent="0">
              <a:buNone/>
              <a:defRPr sz="1600" b="1"/>
            </a:lvl4pPr>
            <a:lvl5pPr marL="1828315" indent="0">
              <a:buNone/>
              <a:defRPr sz="1600" b="1"/>
            </a:lvl5pPr>
            <a:lvl6pPr marL="2285393" indent="0">
              <a:buNone/>
              <a:defRPr sz="1600" b="1"/>
            </a:lvl6pPr>
            <a:lvl7pPr marL="2742471" indent="0">
              <a:buNone/>
              <a:defRPr sz="1600" b="1"/>
            </a:lvl7pPr>
            <a:lvl8pPr marL="3199551" indent="0">
              <a:buNone/>
              <a:defRPr sz="1600" b="1"/>
            </a:lvl8pPr>
            <a:lvl9pPr marL="365662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1694525"/>
            <a:ext cx="3291840" cy="28803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179577"/>
            <a:ext cx="3291840" cy="47982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079" indent="0">
              <a:buNone/>
              <a:defRPr sz="2000" b="1"/>
            </a:lvl2pPr>
            <a:lvl3pPr marL="914157" indent="0">
              <a:buNone/>
              <a:defRPr sz="1800" b="1"/>
            </a:lvl3pPr>
            <a:lvl4pPr marL="1371236" indent="0">
              <a:buNone/>
              <a:defRPr sz="1600" b="1"/>
            </a:lvl4pPr>
            <a:lvl5pPr marL="1828315" indent="0">
              <a:buNone/>
              <a:defRPr sz="1600" b="1"/>
            </a:lvl5pPr>
            <a:lvl6pPr marL="2285393" indent="0">
              <a:buNone/>
              <a:defRPr sz="1600" b="1"/>
            </a:lvl6pPr>
            <a:lvl7pPr marL="2742471" indent="0">
              <a:buNone/>
              <a:defRPr sz="1600" b="1"/>
            </a:lvl7pPr>
            <a:lvl8pPr marL="3199551" indent="0">
              <a:buNone/>
              <a:defRPr sz="1600" b="1"/>
            </a:lvl8pPr>
            <a:lvl9pPr marL="3656629" indent="0">
              <a:buNone/>
              <a:defRPr sz="1600" b="1"/>
            </a:lvl9pPr>
          </a:lstStyle>
          <a:p>
            <a:pPr marL="0" lvl="0" indent="0" algn="l" defTabSz="914157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dirty="0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1694525"/>
            <a:ext cx="3291840" cy="28803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5150A-B626-4AF4-9D56-C7A3CFC63AD8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37E15-4381-4D53-A512-9213D63BD5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5150A-B626-4AF4-9D56-C7A3CFC63AD8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37E15-4381-4D53-A512-9213D63BD5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5150A-B626-4AF4-9D56-C7A3CFC63AD8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37E15-4381-4D53-A512-9213D63BD5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2" y="1200150"/>
            <a:ext cx="5111750" cy="3360420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200150"/>
            <a:ext cx="3008313" cy="336042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079" indent="0">
              <a:buNone/>
              <a:defRPr sz="1200"/>
            </a:lvl2pPr>
            <a:lvl3pPr marL="914157" indent="0">
              <a:buNone/>
              <a:defRPr sz="1000"/>
            </a:lvl3pPr>
            <a:lvl4pPr marL="1371236" indent="0">
              <a:buNone/>
              <a:defRPr sz="1000"/>
            </a:lvl4pPr>
            <a:lvl5pPr marL="1828315" indent="0">
              <a:buNone/>
              <a:defRPr sz="1000"/>
            </a:lvl5pPr>
            <a:lvl6pPr marL="2285393" indent="0">
              <a:buNone/>
              <a:defRPr sz="1000"/>
            </a:lvl6pPr>
            <a:lvl7pPr marL="2742471" indent="0">
              <a:buNone/>
              <a:defRPr sz="1000"/>
            </a:lvl7pPr>
            <a:lvl8pPr marL="3199551" indent="0">
              <a:buNone/>
              <a:defRPr sz="1000"/>
            </a:lvl8pPr>
            <a:lvl9pPr marL="365662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5150A-B626-4AF4-9D56-C7A3CFC63AD8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37E15-4381-4D53-A512-9213D63BD5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3634740"/>
            <a:ext cx="142876" cy="15087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7" rIns="91416" bIns="45707"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363474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300"/>
            </a:lvl1pPr>
            <a:lvl2pPr marL="457079" indent="0">
              <a:buNone/>
              <a:defRPr sz="2800"/>
            </a:lvl2pPr>
            <a:lvl3pPr marL="914157" indent="0">
              <a:buNone/>
              <a:defRPr sz="2400"/>
            </a:lvl3pPr>
            <a:lvl4pPr marL="1371236" indent="0">
              <a:buNone/>
              <a:defRPr sz="2000"/>
            </a:lvl4pPr>
            <a:lvl5pPr marL="1828315" indent="0">
              <a:buNone/>
              <a:defRPr sz="2000"/>
            </a:lvl5pPr>
            <a:lvl6pPr marL="2285393" indent="0">
              <a:buNone/>
              <a:defRPr sz="2000"/>
            </a:lvl6pPr>
            <a:lvl7pPr marL="2742471" indent="0">
              <a:buNone/>
              <a:defRPr sz="2000"/>
            </a:lvl7pPr>
            <a:lvl8pPr marL="3199551" indent="0">
              <a:buNone/>
              <a:defRPr sz="2000"/>
            </a:lvl8pPr>
            <a:lvl9pPr marL="3656629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286250"/>
            <a:ext cx="8153400" cy="342900"/>
          </a:xfrm>
        </p:spPr>
        <p:txBody>
          <a:bodyPr/>
          <a:lstStyle>
            <a:lvl1pPr marL="0" indent="0">
              <a:buNone/>
              <a:defRPr sz="1600"/>
            </a:lvl1pPr>
            <a:lvl2pPr marL="457079" indent="0">
              <a:buNone/>
              <a:defRPr sz="1200"/>
            </a:lvl2pPr>
            <a:lvl3pPr marL="914157" indent="0">
              <a:buNone/>
              <a:defRPr sz="1000"/>
            </a:lvl3pPr>
            <a:lvl4pPr marL="1371236" indent="0">
              <a:buNone/>
              <a:defRPr sz="1000"/>
            </a:lvl4pPr>
            <a:lvl5pPr marL="1828315" indent="0">
              <a:buNone/>
              <a:defRPr sz="1000"/>
            </a:lvl5pPr>
            <a:lvl6pPr marL="2285393" indent="0">
              <a:buNone/>
              <a:defRPr sz="1000"/>
            </a:lvl6pPr>
            <a:lvl7pPr marL="2742471" indent="0">
              <a:buNone/>
              <a:defRPr sz="1000"/>
            </a:lvl7pPr>
            <a:lvl8pPr marL="3199551" indent="0">
              <a:buNone/>
              <a:defRPr sz="1000"/>
            </a:lvl8pPr>
            <a:lvl9pPr marL="365662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5150A-B626-4AF4-9D56-C7A3CFC63AD8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8CE37E15-4381-4D53-A512-9213D63BD5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714750"/>
            <a:ext cx="8153400" cy="571500"/>
          </a:xfrm>
        </p:spPr>
        <p:txBody>
          <a:bodyPr anchor="t">
            <a:normAutofit/>
          </a:bodyPr>
          <a:lstStyle>
            <a:lvl1pPr>
              <a:defRPr sz="33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36347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7" rIns="91416" bIns="45707"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14539"/>
            <a:ext cx="5791200" cy="1028700"/>
          </a:xfrm>
          <a:prstGeom prst="rect">
            <a:avLst/>
          </a:prstGeom>
        </p:spPr>
        <p:txBody>
          <a:bodyPr vert="horz" lIns="91416" tIns="45707" rIns="91416" bIns="45707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314452"/>
            <a:ext cx="7620000" cy="3280172"/>
          </a:xfrm>
          <a:prstGeom prst="rect">
            <a:avLst/>
          </a:prstGeom>
        </p:spPr>
        <p:txBody>
          <a:bodyPr vert="horz" lIns="91416" tIns="45707" rIns="91416" bIns="45707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629151"/>
            <a:ext cx="3429000" cy="228600"/>
          </a:xfrm>
          <a:prstGeom prst="rect">
            <a:avLst/>
          </a:prstGeom>
        </p:spPr>
        <p:txBody>
          <a:bodyPr vert="horz" lIns="91416" tIns="45707" rIns="91416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35B5150A-B626-4AF4-9D56-C7A3CFC63AD8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4869657"/>
            <a:ext cx="3429000" cy="212884"/>
          </a:xfrm>
          <a:prstGeom prst="rect">
            <a:avLst/>
          </a:prstGeom>
        </p:spPr>
        <p:txBody>
          <a:bodyPr vert="horz" lIns="91416" tIns="45707" rIns="91416" bIns="45707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391846" y="4368483"/>
            <a:ext cx="986791" cy="365125"/>
          </a:xfrm>
          <a:prstGeom prst="rect">
            <a:avLst/>
          </a:prstGeom>
        </p:spPr>
        <p:txBody>
          <a:bodyPr vert="horz" lIns="91416" tIns="45707" rIns="91416" bIns="45707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8CE37E15-4381-4D53-A512-9213D63BD5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0287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7" rIns="91416" bIns="45707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028700"/>
            <a:ext cx="142876" cy="4114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7" rIns="91416" bIns="45707"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157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157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079" indent="-182831" algn="l" defTabSz="914157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697" indent="-228539" algn="l" defTabSz="914157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775" indent="-228539" algn="l" defTabSz="914157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54" indent="-228539" algn="l" defTabSz="914157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3933" indent="-228539" algn="l" defTabSz="914157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11" indent="-228539" algn="l" defTabSz="914157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090" indent="-228539" algn="l" defTabSz="914157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169" indent="-228539" algn="l" defTabSz="914157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5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79" algn="l" defTabSz="91415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57" algn="l" defTabSz="91415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36" algn="l" defTabSz="91415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15" algn="l" defTabSz="91415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93" algn="l" defTabSz="91415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471" algn="l" defTabSz="91415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551" algn="l" defTabSz="91415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29" algn="l" defTabSz="91415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7" Type="http://schemas.openxmlformats.org/officeDocument/2006/relationships/chart" Target="../charts/chart5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7889" y="1347614"/>
            <a:ext cx="7848872" cy="1944216"/>
          </a:xfrm>
        </p:spPr>
        <p:txBody>
          <a:bodyPr anchor="b">
            <a:noAutofit/>
          </a:bodyPr>
          <a:lstStyle/>
          <a:p>
            <a:r>
              <a:rPr lang="ru-RU" sz="3200" spc="0" dirty="0" smtClean="0"/>
              <a:t>Проект областного закона «Об инициативном бюджетировании </a:t>
            </a:r>
            <a:br>
              <a:rPr lang="ru-RU" sz="3200" spc="0" dirty="0" smtClean="0"/>
            </a:br>
            <a:r>
              <a:rPr lang="ru-RU" sz="3200" spc="0" dirty="0" smtClean="0"/>
              <a:t>в Ростовской области»</a:t>
            </a:r>
            <a:endParaRPr lang="ru-RU" sz="3200" spc="0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467544" y="3545954"/>
            <a:ext cx="8280920" cy="1186036"/>
          </a:xfrm>
        </p:spPr>
        <p:txBody>
          <a:bodyPr>
            <a:noAutofit/>
          </a:bodyPr>
          <a:lstStyle/>
          <a:p>
            <a:r>
              <a:rPr lang="ru-RU" sz="1800" spc="0" dirty="0" smtClean="0"/>
              <a:t>Заседание</a:t>
            </a:r>
            <a:r>
              <a:rPr lang="en-US" sz="1800" spc="0" dirty="0" smtClean="0"/>
              <a:t> </a:t>
            </a:r>
            <a:r>
              <a:rPr lang="ru-RU" sz="1800" spc="0" dirty="0" smtClean="0"/>
              <a:t>дискуссионной площадки </a:t>
            </a:r>
            <a:br>
              <a:rPr lang="ru-RU" sz="1800" spc="0" dirty="0" smtClean="0"/>
            </a:br>
            <a:r>
              <a:rPr lang="ru-RU" sz="1800" spc="0" dirty="0" smtClean="0"/>
              <a:t>«Открытая трибуна»</a:t>
            </a:r>
          </a:p>
          <a:p>
            <a:r>
              <a:rPr lang="ru-RU" sz="1400" spc="0" dirty="0" smtClean="0">
                <a:latin typeface="+mn-lt"/>
              </a:rPr>
              <a:t>Светлана </a:t>
            </a:r>
            <a:r>
              <a:rPr lang="ru-RU" sz="1400" spc="0" dirty="0" err="1" smtClean="0">
                <a:latin typeface="+mn-lt"/>
              </a:rPr>
              <a:t>мананкина</a:t>
            </a:r>
            <a:r>
              <a:rPr lang="ru-RU" sz="1400" spc="0" dirty="0" smtClean="0">
                <a:latin typeface="+mn-lt"/>
              </a:rPr>
              <a:t>, председатель комитета законодательного собрания Ростовской области по образованию </a:t>
            </a:r>
            <a:r>
              <a:rPr lang="ru-RU" sz="1400" spc="0" dirty="0" smtClean="0"/>
              <a:t/>
            </a:r>
            <a:br>
              <a:rPr lang="ru-RU" sz="1400" spc="0" dirty="0" smtClean="0"/>
            </a:br>
            <a:endParaRPr lang="ru-RU" sz="1400" spc="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800" y="117127"/>
            <a:ext cx="1166247" cy="82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04584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5320" y="114539"/>
            <a:ext cx="6140896" cy="10287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6"/>
                </a:solidFill>
              </a:rPr>
              <a:t>Деньги. </a:t>
            </a:r>
            <a:r>
              <a:rPr lang="ru-RU" dirty="0" smtClean="0">
                <a:solidFill>
                  <a:schemeClr val="accent6"/>
                </a:solidFill>
                <a:latin typeface="+mn-lt"/>
              </a:rPr>
              <a:t>Вопросы</a:t>
            </a:r>
            <a:endParaRPr lang="ru-RU" dirty="0">
              <a:solidFill>
                <a:schemeClr val="accent6"/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324840" y="280195"/>
            <a:ext cx="720080" cy="306000"/>
          </a:xfrm>
          <a:prstGeom prst="rect">
            <a:avLst/>
          </a:prstGeom>
          <a:solidFill>
            <a:schemeClr val="tx2"/>
          </a:solidFill>
          <a:ln w="1905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 algn="ctr"/>
            <a:r>
              <a:rPr lang="ru-RU" sz="1000" b="1" dirty="0" smtClean="0">
                <a:solidFill>
                  <a:schemeClr val="bg1"/>
                </a:solidFill>
              </a:rPr>
              <a:t>menti.com</a:t>
            </a:r>
          </a:p>
          <a:p>
            <a:pPr algn="ctr"/>
            <a:r>
              <a:rPr lang="ru-RU" sz="1000" b="1" dirty="0" smtClean="0">
                <a:solidFill>
                  <a:schemeClr val="bg1"/>
                </a:solidFill>
              </a:rPr>
              <a:t>25 40 12</a:t>
            </a:r>
            <a:endParaRPr lang="ru-RU" sz="1000" b="1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09149" y="536476"/>
            <a:ext cx="1512002" cy="520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892819132"/>
              </p:ext>
            </p:extLst>
          </p:nvPr>
        </p:nvGraphicFramePr>
        <p:xfrm>
          <a:off x="251520" y="1851670"/>
          <a:ext cx="4536504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395536" y="1275606"/>
            <a:ext cx="4680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tx2"/>
                </a:solidFill>
              </a:rPr>
              <a:t>Объем субсидии местным бюджетам на </a:t>
            </a:r>
            <a:r>
              <a:rPr lang="ru-RU" sz="1200" dirty="0" err="1" smtClean="0">
                <a:solidFill>
                  <a:schemeClr val="tx2"/>
                </a:solidFill>
              </a:rPr>
              <a:t>софинансирование</a:t>
            </a:r>
            <a:r>
              <a:rPr lang="ru-RU" sz="1200" dirty="0" smtClean="0">
                <a:solidFill>
                  <a:schemeClr val="tx2"/>
                </a:solidFill>
              </a:rPr>
              <a:t> проектов инициативного бюджетирования в 2019 году (план), </a:t>
            </a:r>
            <a:r>
              <a:rPr lang="ru-RU" sz="1200" i="1" dirty="0" err="1" smtClean="0">
                <a:solidFill>
                  <a:srgbClr val="808080"/>
                </a:solidFill>
              </a:rPr>
              <a:t>мнл</a:t>
            </a:r>
            <a:r>
              <a:rPr lang="ru-RU" sz="1200" i="1" dirty="0" smtClean="0">
                <a:solidFill>
                  <a:srgbClr val="808080"/>
                </a:solidFill>
              </a:rPr>
              <a:t> руб.</a:t>
            </a:r>
            <a:endParaRPr lang="ru-RU" sz="1200" i="1" dirty="0">
              <a:solidFill>
                <a:srgbClr val="808080"/>
              </a:solidFill>
            </a:endParaRPr>
          </a:p>
        </p:txBody>
      </p:sp>
      <p:sp>
        <p:nvSpPr>
          <p:cNvPr id="18" name="Содержимое 6"/>
          <p:cNvSpPr txBox="1">
            <a:spLocks/>
          </p:cNvSpPr>
          <p:nvPr/>
        </p:nvSpPr>
        <p:spPr>
          <a:xfrm>
            <a:off x="4716016" y="2067694"/>
            <a:ext cx="2088232" cy="259228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16" tIns="45707" rIns="91416" bIns="45707" rtlCol="0">
            <a:no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1000" dirty="0" smtClean="0">
                <a:solidFill>
                  <a:schemeClr val="tx2"/>
                </a:solidFill>
                <a:latin typeface="+mj-lt"/>
              </a:rPr>
              <a:t>ТАТАРСТАН</a:t>
            </a:r>
            <a:r>
              <a:rPr lang="ru-RU" sz="1000" dirty="0" smtClean="0">
                <a:solidFill>
                  <a:schemeClr val="tx2"/>
                </a:solidFill>
              </a:rPr>
              <a:t>: </a:t>
            </a:r>
            <a:br>
              <a:rPr lang="ru-RU" sz="1000" dirty="0" smtClean="0">
                <a:solidFill>
                  <a:schemeClr val="tx2"/>
                </a:solidFill>
              </a:rPr>
            </a:br>
            <a:r>
              <a:rPr lang="ru-RU" sz="1000" dirty="0" smtClean="0">
                <a:solidFill>
                  <a:schemeClr val="tx2"/>
                </a:solidFill>
                <a:latin typeface="+mj-lt"/>
              </a:rPr>
              <a:t>на 1 </a:t>
            </a:r>
            <a:r>
              <a:rPr lang="ru-RU" sz="1000" dirty="0">
                <a:solidFill>
                  <a:schemeClr val="tx2"/>
                </a:solidFill>
                <a:latin typeface="+mj-lt"/>
              </a:rPr>
              <a:t>руб. </a:t>
            </a:r>
            <a:r>
              <a:rPr lang="ru-RU" sz="1000" dirty="0">
                <a:solidFill>
                  <a:schemeClr val="tx2"/>
                </a:solidFill>
              </a:rPr>
              <a:t>средств </a:t>
            </a:r>
            <a:r>
              <a:rPr lang="ru-RU" sz="1000" dirty="0" smtClean="0">
                <a:solidFill>
                  <a:schemeClr val="tx2"/>
                </a:solidFill>
              </a:rPr>
              <a:t>населения выделяют </a:t>
            </a:r>
            <a:r>
              <a:rPr lang="ru-RU" sz="1000" dirty="0">
                <a:solidFill>
                  <a:schemeClr val="tx2"/>
                </a:solidFill>
                <a:latin typeface="+mj-lt"/>
              </a:rPr>
              <a:t>4 руб. </a:t>
            </a:r>
            <a:r>
              <a:rPr lang="ru-RU" sz="1000" dirty="0">
                <a:solidFill>
                  <a:schemeClr val="tx2"/>
                </a:solidFill>
              </a:rPr>
              <a:t>средств </a:t>
            </a:r>
            <a:r>
              <a:rPr lang="ru-RU" sz="1000" dirty="0" smtClean="0">
                <a:solidFill>
                  <a:schemeClr val="tx2"/>
                </a:solidFill>
              </a:rPr>
              <a:t>бюджета</a:t>
            </a:r>
            <a:endParaRPr lang="ru-RU" sz="1000" dirty="0">
              <a:solidFill>
                <a:schemeClr val="tx2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1000" dirty="0" smtClean="0">
                <a:solidFill>
                  <a:schemeClr val="tx2"/>
                </a:solidFill>
                <a:latin typeface="+mj-lt"/>
              </a:rPr>
              <a:t>СТАВРОПОЛЬЕ</a:t>
            </a:r>
            <a:r>
              <a:rPr lang="ru-RU" sz="1000" dirty="0" smtClean="0">
                <a:solidFill>
                  <a:schemeClr val="tx2"/>
                </a:solidFill>
              </a:rPr>
              <a:t>: </a:t>
            </a:r>
            <a:br>
              <a:rPr lang="ru-RU" sz="1000" dirty="0" smtClean="0">
                <a:solidFill>
                  <a:schemeClr val="tx2"/>
                </a:solidFill>
              </a:rPr>
            </a:br>
            <a:r>
              <a:rPr lang="ru-RU" sz="1000" dirty="0" smtClean="0">
                <a:solidFill>
                  <a:schemeClr val="tx2"/>
                </a:solidFill>
                <a:latin typeface="+mj-lt"/>
              </a:rPr>
              <a:t>12-летний опыт </a:t>
            </a:r>
            <a:r>
              <a:rPr lang="ru-RU" sz="1000" dirty="0" smtClean="0">
                <a:solidFill>
                  <a:schemeClr val="tx2"/>
                </a:solidFill>
              </a:rPr>
              <a:t>реализации программы </a:t>
            </a:r>
            <a:r>
              <a:rPr lang="ru-RU" sz="1000" dirty="0">
                <a:solidFill>
                  <a:schemeClr val="tx2"/>
                </a:solidFill>
              </a:rPr>
              <a:t>поддержки местных </a:t>
            </a:r>
            <a:r>
              <a:rPr lang="ru-RU" sz="1000" dirty="0" smtClean="0">
                <a:solidFill>
                  <a:schemeClr val="tx2"/>
                </a:solidFill>
              </a:rPr>
              <a:t>инициатив</a:t>
            </a:r>
            <a:endParaRPr lang="ru-RU" sz="1000" dirty="0">
              <a:solidFill>
                <a:schemeClr val="tx2"/>
              </a:solidFill>
              <a:latin typeface="+mj-lt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1000" dirty="0" smtClean="0">
                <a:solidFill>
                  <a:schemeClr val="tx2"/>
                </a:solidFill>
                <a:latin typeface="+mj-lt"/>
              </a:rPr>
              <a:t>БАШКОРТОСТАН</a:t>
            </a:r>
            <a:r>
              <a:rPr lang="ru-RU" sz="1000" dirty="0" smtClean="0">
                <a:solidFill>
                  <a:schemeClr val="tx2"/>
                </a:solidFill>
              </a:rPr>
              <a:t>: </a:t>
            </a:r>
            <a:br>
              <a:rPr lang="ru-RU" sz="1000" dirty="0" smtClean="0">
                <a:solidFill>
                  <a:schemeClr val="tx2"/>
                </a:solidFill>
              </a:rPr>
            </a:br>
            <a:r>
              <a:rPr lang="ru-RU" sz="1000" dirty="0" smtClean="0">
                <a:solidFill>
                  <a:schemeClr val="tx2"/>
                </a:solidFill>
                <a:latin typeface="+mj-lt"/>
              </a:rPr>
              <a:t>к 2030 году </a:t>
            </a:r>
            <a:r>
              <a:rPr lang="ru-RU" sz="1000" dirty="0">
                <a:solidFill>
                  <a:schemeClr val="tx2"/>
                </a:solidFill>
                <a:latin typeface="+mj-lt"/>
              </a:rPr>
              <a:t>10% </a:t>
            </a:r>
            <a:r>
              <a:rPr lang="ru-RU" sz="1000" dirty="0" smtClean="0">
                <a:solidFill>
                  <a:schemeClr val="tx2"/>
                </a:solidFill>
              </a:rPr>
              <a:t>бюджета планируется </a:t>
            </a:r>
            <a:r>
              <a:rPr lang="ru-RU" sz="1000" dirty="0">
                <a:solidFill>
                  <a:schemeClr val="tx2"/>
                </a:solidFill>
              </a:rPr>
              <a:t>расходовать с использованием механизмов инициативного </a:t>
            </a:r>
            <a:r>
              <a:rPr lang="ru-RU" sz="1000" dirty="0" smtClean="0">
                <a:solidFill>
                  <a:schemeClr val="tx2"/>
                </a:solidFill>
              </a:rPr>
              <a:t>бюджетирования</a:t>
            </a:r>
            <a:endParaRPr lang="ru-RU" sz="1000" dirty="0">
              <a:solidFill>
                <a:schemeClr val="tx2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327608" y="1779662"/>
            <a:ext cx="162065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chemeClr val="accent6"/>
                </a:solidFill>
                <a:latin typeface="+mj-lt"/>
              </a:rPr>
              <a:t>ИНТЕРЕСНО</a:t>
            </a:r>
            <a:endParaRPr lang="ru-RU" sz="1600" dirty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92280" y="1779662"/>
            <a:ext cx="18002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i="1" dirty="0" smtClean="0">
                <a:solidFill>
                  <a:schemeClr val="accent5">
                    <a:lumMod val="75000"/>
                  </a:schemeClr>
                </a:solidFill>
              </a:rPr>
              <a:t>Статья 7. Финансовое обеспечение в сфере инициативного бюджетирования</a:t>
            </a:r>
          </a:p>
          <a:p>
            <a:endParaRPr lang="ru-RU" sz="1000" i="1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ru-RU" sz="1000" i="1" dirty="0" smtClean="0">
                <a:solidFill>
                  <a:schemeClr val="accent5">
                    <a:lumMod val="75000"/>
                  </a:schemeClr>
                </a:solidFill>
              </a:rPr>
              <a:t>п. 3 Средства на оказание финансовой поддержки в сфере инициативного бюджетирования ежегодно предусматриваются в областном бюджете в размере </a:t>
            </a:r>
            <a:r>
              <a:rPr lang="ru-RU" sz="1000" b="1" i="1" dirty="0" smtClean="0">
                <a:solidFill>
                  <a:schemeClr val="accent5">
                    <a:lumMod val="75000"/>
                  </a:schemeClr>
                </a:solidFill>
              </a:rPr>
              <a:t>не менее </a:t>
            </a:r>
            <a:r>
              <a:rPr lang="ru-RU" sz="1200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0,25%*</a:t>
            </a:r>
            <a:r>
              <a:rPr lang="ru-RU" sz="1000" b="1" i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1000" i="1" dirty="0" smtClean="0">
                <a:solidFill>
                  <a:schemeClr val="accent5">
                    <a:lumMod val="75000"/>
                  </a:schemeClr>
                </a:solidFill>
              </a:rPr>
              <a:t>от общего объема налоговых и неналоговых доходов областного бюджета.</a:t>
            </a:r>
          </a:p>
          <a:p>
            <a:endParaRPr lang="ru-RU" sz="1000" i="1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ru-RU" sz="1000" i="1" dirty="0" smtClean="0">
                <a:solidFill>
                  <a:schemeClr val="accent5">
                    <a:lumMod val="75000"/>
                  </a:schemeClr>
                </a:solidFill>
              </a:rPr>
              <a:t>* 2020 год – 355 млн. руб.</a:t>
            </a:r>
            <a:endParaRPr lang="ru-RU" sz="1000" i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0120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5320" y="114539"/>
            <a:ext cx="6140896" cy="10287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6"/>
                </a:solidFill>
              </a:rPr>
              <a:t>Деньги. </a:t>
            </a:r>
            <a:r>
              <a:rPr lang="ru-RU" dirty="0" smtClean="0">
                <a:solidFill>
                  <a:schemeClr val="accent6"/>
                </a:solidFill>
                <a:latin typeface="+mn-lt"/>
              </a:rPr>
              <a:t>Вопрос №1</a:t>
            </a:r>
            <a:endParaRPr lang="ru-RU" dirty="0">
              <a:solidFill>
                <a:schemeClr val="accent6"/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324840" y="280195"/>
            <a:ext cx="720080" cy="306000"/>
          </a:xfrm>
          <a:prstGeom prst="rect">
            <a:avLst/>
          </a:prstGeom>
          <a:solidFill>
            <a:schemeClr val="tx2"/>
          </a:solidFill>
          <a:ln w="1905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 algn="ctr"/>
            <a:r>
              <a:rPr lang="ru-RU" sz="1000" b="1" dirty="0" smtClean="0">
                <a:solidFill>
                  <a:schemeClr val="bg1"/>
                </a:solidFill>
              </a:rPr>
              <a:t>menti.com</a:t>
            </a:r>
          </a:p>
          <a:p>
            <a:pPr algn="ctr"/>
            <a:r>
              <a:rPr lang="ru-RU" sz="1000" b="1" dirty="0" smtClean="0">
                <a:solidFill>
                  <a:schemeClr val="bg1"/>
                </a:solidFill>
              </a:rPr>
              <a:t>25 40 12</a:t>
            </a:r>
            <a:endParaRPr lang="ru-RU" sz="1000" b="1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09149" y="536476"/>
            <a:ext cx="1512002" cy="520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395536" y="4659982"/>
            <a:ext cx="60486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i="1" dirty="0" smtClean="0">
                <a:solidFill>
                  <a:schemeClr val="accent5"/>
                </a:solidFill>
              </a:rPr>
              <a:t>* Статья 7. Финансовое обеспечение в сфере инициативного бюджетирования</a:t>
            </a:r>
            <a:endParaRPr lang="ru-RU" sz="1000" i="1" dirty="0">
              <a:solidFill>
                <a:schemeClr val="accent5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7544" y="1556086"/>
            <a:ext cx="2232248" cy="2628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accent6"/>
                </a:solidFill>
                <a:latin typeface="+mj-lt"/>
              </a:rPr>
              <a:t>65% </a:t>
            </a:r>
            <a:r>
              <a:rPr lang="ru-RU" sz="1600" dirty="0" smtClean="0">
                <a:solidFill>
                  <a:schemeClr val="tx2"/>
                </a:solidFill>
              </a:rPr>
              <a:t>инициативных проектов представленных </a:t>
            </a:r>
            <a:br>
              <a:rPr lang="ru-RU" sz="1600" dirty="0" smtClean="0">
                <a:solidFill>
                  <a:schemeClr val="tx2"/>
                </a:solidFill>
              </a:rPr>
            </a:br>
            <a:r>
              <a:rPr lang="ru-RU" sz="1600" dirty="0" smtClean="0">
                <a:solidFill>
                  <a:schemeClr val="tx2"/>
                </a:solidFill>
              </a:rPr>
              <a:t>на областной конкурс должны получать финансирование </a:t>
            </a:r>
            <a:br>
              <a:rPr lang="ru-RU" sz="1600" dirty="0" smtClean="0">
                <a:solidFill>
                  <a:schemeClr val="tx2"/>
                </a:solidFill>
              </a:rPr>
            </a:br>
            <a:r>
              <a:rPr lang="ru-RU" sz="1600" dirty="0" smtClean="0">
                <a:solidFill>
                  <a:schemeClr val="tx2"/>
                </a:solidFill>
              </a:rPr>
              <a:t>на реализацию</a:t>
            </a:r>
            <a:endParaRPr lang="ru-RU" sz="1600" dirty="0">
              <a:solidFill>
                <a:schemeClr val="tx2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95536" y="1275606"/>
            <a:ext cx="10685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chemeClr val="accent6"/>
                </a:solidFill>
                <a:latin typeface="+mj-lt"/>
              </a:rPr>
              <a:t>ВАЖНО</a:t>
            </a:r>
            <a:endParaRPr lang="ru-RU" sz="1600" dirty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987824" y="1563637"/>
            <a:ext cx="2232248" cy="261610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D7B46E"/>
                </a:solidFill>
                <a:latin typeface="+mj-lt"/>
              </a:rPr>
              <a:t>909</a:t>
            </a:r>
            <a:r>
              <a:rPr lang="ru-RU" sz="2800" dirty="0" smtClean="0">
                <a:solidFill>
                  <a:srgbClr val="D7B46E"/>
                </a:solidFill>
                <a:latin typeface="+mj-lt"/>
              </a:rPr>
              <a:t> </a:t>
            </a:r>
            <a:br>
              <a:rPr lang="ru-RU" sz="2800" dirty="0" smtClean="0">
                <a:solidFill>
                  <a:srgbClr val="D7B46E"/>
                </a:solidFill>
                <a:latin typeface="+mj-lt"/>
              </a:rPr>
            </a:br>
            <a:r>
              <a:rPr lang="ru-RU" sz="2800" b="1" dirty="0" smtClean="0">
                <a:solidFill>
                  <a:srgbClr val="D7B46E"/>
                </a:solidFill>
              </a:rPr>
              <a:t>тыс. руб. </a:t>
            </a:r>
            <a:r>
              <a:rPr lang="ru-RU" sz="1600" dirty="0" smtClean="0">
                <a:solidFill>
                  <a:schemeClr val="tx2"/>
                </a:solidFill>
              </a:rPr>
              <a:t/>
            </a:r>
            <a:br>
              <a:rPr lang="ru-RU" sz="1600" dirty="0" smtClean="0">
                <a:solidFill>
                  <a:schemeClr val="tx2"/>
                </a:solidFill>
              </a:rPr>
            </a:br>
            <a:r>
              <a:rPr lang="ru-RU" sz="1600" dirty="0" smtClean="0">
                <a:solidFill>
                  <a:schemeClr val="tx2"/>
                </a:solidFill>
              </a:rPr>
              <a:t>средняя стоимость реализации </a:t>
            </a:r>
            <a:br>
              <a:rPr lang="ru-RU" sz="1600" dirty="0" smtClean="0">
                <a:solidFill>
                  <a:schemeClr val="tx2"/>
                </a:solidFill>
              </a:rPr>
            </a:br>
            <a:r>
              <a:rPr lang="ru-RU" sz="1600" dirty="0" smtClean="0">
                <a:solidFill>
                  <a:schemeClr val="tx2"/>
                </a:solidFill>
              </a:rPr>
              <a:t>одного проекта инициативного бюджетирования в 2017 году</a:t>
            </a:r>
            <a:endParaRPr lang="ru-RU" sz="1600" dirty="0">
              <a:solidFill>
                <a:schemeClr val="tx2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915816" y="1283157"/>
            <a:ext cx="8317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chemeClr val="accent6"/>
                </a:solidFill>
                <a:latin typeface="+mj-lt"/>
              </a:rPr>
              <a:t>ФАКТ</a:t>
            </a:r>
            <a:endParaRPr lang="ru-RU" sz="1600" dirty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16216" y="1563638"/>
            <a:ext cx="2232215" cy="2628000"/>
          </a:xfrm>
          <a:prstGeom prst="rect">
            <a:avLst/>
          </a:prstGeom>
          <a:ln>
            <a:solidFill>
              <a:srgbClr val="D7B46E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</a:rPr>
              <a:t>Предельный размер субсидии местному бюджету на реализацию одного проекта инициативного </a:t>
            </a:r>
            <a:r>
              <a:rPr lang="ru-RU" sz="1600" b="1" dirty="0" smtClean="0">
                <a:solidFill>
                  <a:schemeClr val="bg1"/>
                </a:solidFill>
              </a:rPr>
              <a:t>бюджетирования</a:t>
            </a:r>
          </a:p>
          <a:p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364088" y="925726"/>
            <a:ext cx="115212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500" b="1" dirty="0" smtClean="0">
                <a:solidFill>
                  <a:schemeClr val="accent6"/>
                </a:solidFill>
              </a:rPr>
              <a:t>?</a:t>
            </a:r>
            <a:endParaRPr lang="ru-RU" sz="13800" b="1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248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143346" y="144496"/>
            <a:ext cx="1402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Вопрос №3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9" name="Содержимое 8" descr="3-screensho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51843" y="1059582"/>
            <a:ext cx="6400000" cy="3600000"/>
          </a:xfrm>
          <a:ln>
            <a:solidFill>
              <a:schemeClr val="tx2"/>
            </a:solidFill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5320" y="114539"/>
            <a:ext cx="6140896" cy="10287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6"/>
                </a:solidFill>
              </a:rPr>
              <a:t>Деньги. </a:t>
            </a:r>
            <a:r>
              <a:rPr lang="ru-RU" dirty="0" smtClean="0">
                <a:solidFill>
                  <a:schemeClr val="accent6"/>
                </a:solidFill>
                <a:latin typeface="+mn-lt"/>
              </a:rPr>
              <a:t>Вопрос №2</a:t>
            </a:r>
            <a:endParaRPr lang="ru-RU" dirty="0">
              <a:solidFill>
                <a:schemeClr val="accent6"/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324840" y="280195"/>
            <a:ext cx="720080" cy="306000"/>
          </a:xfrm>
          <a:prstGeom prst="rect">
            <a:avLst/>
          </a:prstGeom>
          <a:solidFill>
            <a:schemeClr val="tx2"/>
          </a:solidFill>
          <a:ln w="1905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 algn="ctr"/>
            <a:r>
              <a:rPr lang="ru-RU" sz="1000" b="1" dirty="0" smtClean="0">
                <a:solidFill>
                  <a:schemeClr val="bg1"/>
                </a:solidFill>
              </a:rPr>
              <a:t>menti.com</a:t>
            </a:r>
          </a:p>
          <a:p>
            <a:pPr algn="ctr"/>
            <a:r>
              <a:rPr lang="ru-RU" sz="1000" b="1" dirty="0" smtClean="0">
                <a:solidFill>
                  <a:schemeClr val="bg1"/>
                </a:solidFill>
              </a:rPr>
              <a:t>25 40 12</a:t>
            </a:r>
            <a:endParaRPr lang="ru-RU" sz="1000" b="1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09149" y="536476"/>
            <a:ext cx="1512002" cy="520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395536" y="4659982"/>
            <a:ext cx="60486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i="1" dirty="0" smtClean="0">
                <a:solidFill>
                  <a:schemeClr val="accent5"/>
                </a:solidFill>
              </a:rPr>
              <a:t>* Статья 7. Финансовое обеспечение в сфере инициативного бюджетирования</a:t>
            </a:r>
            <a:endParaRPr lang="ru-RU" sz="1000" i="1" dirty="0">
              <a:solidFill>
                <a:schemeClr val="accent5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7544" y="1556085"/>
            <a:ext cx="2232248" cy="2664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tx2"/>
                </a:solidFill>
              </a:rPr>
              <a:t>Наличие внебюджетного </a:t>
            </a:r>
            <a:r>
              <a:rPr lang="ru-RU" sz="1600" dirty="0" err="1" smtClean="0">
                <a:solidFill>
                  <a:schemeClr val="tx2"/>
                </a:solidFill>
              </a:rPr>
              <a:t>софинансирования</a:t>
            </a:r>
            <a:r>
              <a:rPr lang="ru-RU" sz="1600" dirty="0" smtClean="0">
                <a:solidFill>
                  <a:schemeClr val="tx2"/>
                </a:solidFill>
              </a:rPr>
              <a:t> </a:t>
            </a:r>
            <a:r>
              <a:rPr lang="mr-IN" sz="1600" dirty="0" smtClean="0">
                <a:solidFill>
                  <a:schemeClr val="tx2"/>
                </a:solidFill>
              </a:rPr>
              <a:t>–</a:t>
            </a:r>
            <a:r>
              <a:rPr lang="ru-RU" sz="1600" dirty="0" smtClean="0">
                <a:solidFill>
                  <a:schemeClr val="tx2"/>
                </a:solidFill>
              </a:rPr>
              <a:t> главный критерий эффективности проектов инициативного бюджетирования </a:t>
            </a:r>
            <a:endParaRPr lang="ru-RU" sz="1600" dirty="0">
              <a:solidFill>
                <a:schemeClr val="tx2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95536" y="1275606"/>
            <a:ext cx="10685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chemeClr val="accent6"/>
                </a:solidFill>
                <a:latin typeface="+mj-lt"/>
              </a:rPr>
              <a:t>ВАЖНО</a:t>
            </a:r>
            <a:endParaRPr lang="ru-RU" sz="1600" dirty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987824" y="1556086"/>
            <a:ext cx="2232248" cy="26776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D7B46E"/>
                </a:solidFill>
                <a:latin typeface="+mj-lt"/>
              </a:rPr>
              <a:t>7,6%</a:t>
            </a:r>
            <a:endParaRPr lang="ru-RU" sz="2800" b="1" dirty="0" smtClean="0">
              <a:solidFill>
                <a:srgbClr val="D7B46E"/>
              </a:solidFill>
            </a:endParaRPr>
          </a:p>
          <a:p>
            <a:r>
              <a:rPr lang="ru-RU" sz="1600" dirty="0" smtClean="0">
                <a:solidFill>
                  <a:schemeClr val="tx2"/>
                </a:solidFill>
              </a:rPr>
              <a:t>средняя доля </a:t>
            </a:r>
            <a:r>
              <a:rPr lang="ru-RU" sz="1600" dirty="0" err="1" smtClean="0">
                <a:solidFill>
                  <a:schemeClr val="tx2"/>
                </a:solidFill>
              </a:rPr>
              <a:t>софинансирования</a:t>
            </a:r>
            <a:r>
              <a:rPr lang="ru-RU" sz="1600" dirty="0" smtClean="0">
                <a:solidFill>
                  <a:schemeClr val="tx2"/>
                </a:solidFill>
              </a:rPr>
              <a:t> проектов инициативного   бюджетирования со стороны населения </a:t>
            </a:r>
            <a:br>
              <a:rPr lang="ru-RU" sz="1600" dirty="0" smtClean="0">
                <a:solidFill>
                  <a:schemeClr val="tx2"/>
                </a:solidFill>
              </a:rPr>
            </a:br>
            <a:r>
              <a:rPr lang="ru-RU" sz="1600" dirty="0" smtClean="0">
                <a:solidFill>
                  <a:schemeClr val="tx2"/>
                </a:solidFill>
              </a:rPr>
              <a:t>и организаций </a:t>
            </a:r>
            <a:br>
              <a:rPr lang="ru-RU" sz="1600" dirty="0" smtClean="0">
                <a:solidFill>
                  <a:schemeClr val="tx2"/>
                </a:solidFill>
              </a:rPr>
            </a:br>
            <a:r>
              <a:rPr lang="ru-RU" sz="1600" dirty="0" smtClean="0">
                <a:solidFill>
                  <a:schemeClr val="tx2"/>
                </a:solidFill>
              </a:rPr>
              <a:t>в 2017 году</a:t>
            </a:r>
            <a:endParaRPr lang="ru-RU" sz="1600" dirty="0">
              <a:solidFill>
                <a:schemeClr val="tx2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915816" y="1283157"/>
            <a:ext cx="8317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chemeClr val="accent6"/>
                </a:solidFill>
                <a:latin typeface="+mj-lt"/>
              </a:rPr>
              <a:t>ФАКТ</a:t>
            </a:r>
            <a:endParaRPr lang="ru-RU" sz="1600" dirty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16216" y="1556086"/>
            <a:ext cx="2232215" cy="2736000"/>
          </a:xfrm>
          <a:prstGeom prst="rect">
            <a:avLst/>
          </a:prstGeom>
          <a:ln>
            <a:solidFill>
              <a:srgbClr val="D7B46E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</a:rPr>
              <a:t>Минимальная совокупная доля финансового участия в реализации проекта инициативного бюджетирования граждан, индивидуальных предпринимателей и юридических лиц. 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5364088" y="925726"/>
            <a:ext cx="115212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500" b="1" dirty="0" smtClean="0">
                <a:solidFill>
                  <a:schemeClr val="accent6"/>
                </a:solidFill>
              </a:rPr>
              <a:t>?</a:t>
            </a:r>
            <a:endParaRPr lang="ru-RU" sz="13800" b="1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472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143346" y="144496"/>
            <a:ext cx="1402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Вопрос №4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9" name="Содержимое 8" descr="4-screensho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51843" y="1059582"/>
            <a:ext cx="6400000" cy="3600000"/>
          </a:xfrm>
          <a:ln>
            <a:solidFill>
              <a:schemeClr val="tx2"/>
            </a:solidFill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114539"/>
            <a:ext cx="6851104" cy="10287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D7B46E"/>
                </a:solidFill>
              </a:rPr>
              <a:t>Наплавления*</a:t>
            </a:r>
            <a:endParaRPr lang="ru-RU" dirty="0">
              <a:solidFill>
                <a:srgbClr val="D7B46E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09149" y="536476"/>
            <a:ext cx="1512002" cy="520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7020272" y="1131590"/>
            <a:ext cx="1944216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i="1" dirty="0" smtClean="0">
                <a:solidFill>
                  <a:schemeClr val="accent4">
                    <a:lumMod val="50000"/>
                  </a:schemeClr>
                </a:solidFill>
              </a:rPr>
              <a:t>* </a:t>
            </a:r>
            <a:r>
              <a:rPr lang="ru-RU" sz="1000" b="1" i="1" dirty="0" smtClean="0">
                <a:solidFill>
                  <a:schemeClr val="accent4">
                    <a:lumMod val="50000"/>
                  </a:schemeClr>
                </a:solidFill>
              </a:rPr>
              <a:t>Статья 4. </a:t>
            </a:r>
            <a:br>
              <a:rPr lang="ru-RU" sz="1000" b="1" i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1000" b="1" i="1" dirty="0" smtClean="0">
                <a:solidFill>
                  <a:schemeClr val="accent4">
                    <a:lumMod val="50000"/>
                  </a:schemeClr>
                </a:solidFill>
              </a:rPr>
              <a:t>Выдвижение проектов инициативного бюджетирования</a:t>
            </a:r>
          </a:p>
          <a:p>
            <a:pPr>
              <a:buFont typeface="Arial" charset="0"/>
              <a:buChar char="•"/>
            </a:pPr>
            <a:endParaRPr lang="ru-RU" sz="1000" i="1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ru-RU" sz="1000" i="1" dirty="0" smtClean="0">
                <a:solidFill>
                  <a:schemeClr val="accent4">
                    <a:lumMod val="50000"/>
                  </a:schemeClr>
                </a:solidFill>
              </a:rPr>
              <a:t>п. 1. Проекты инициативного бюджетирования должны быть направлены на </a:t>
            </a:r>
            <a:r>
              <a:rPr lang="ru-RU" sz="1000" b="1" i="1" dirty="0" smtClean="0">
                <a:solidFill>
                  <a:schemeClr val="accent4">
                    <a:lumMod val="50000"/>
                  </a:schemeClr>
                </a:solidFill>
              </a:rPr>
              <a:t>решение вопросов местного значения*.</a:t>
            </a:r>
            <a:br>
              <a:rPr lang="ru-RU" sz="1000" b="1" i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1000" i="1" dirty="0" smtClean="0">
                <a:solidFill>
                  <a:schemeClr val="accent4">
                    <a:lumMod val="50000"/>
                  </a:schemeClr>
                </a:solidFill>
              </a:rPr>
              <a:t>Правительством Ростовской области могут быть определены </a:t>
            </a:r>
            <a:r>
              <a:rPr lang="ru-RU" sz="1000" b="1" i="1" dirty="0" smtClean="0">
                <a:solidFill>
                  <a:schemeClr val="accent4">
                    <a:lumMod val="50000"/>
                  </a:schemeClr>
                </a:solidFill>
              </a:rPr>
              <a:t>приоритетные направления </a:t>
            </a:r>
            <a:r>
              <a:rPr lang="ru-RU" sz="1000" i="1" dirty="0" smtClean="0">
                <a:solidFill>
                  <a:schemeClr val="accent4">
                    <a:lumMod val="50000"/>
                  </a:schemeClr>
                </a:solidFill>
              </a:rPr>
              <a:t>реализации проектов инициативного бюджетирования. </a:t>
            </a:r>
          </a:p>
          <a:p>
            <a:endParaRPr lang="ru-RU" sz="1000" i="1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ru-RU" sz="900" dirty="0" smtClean="0">
                <a:solidFill>
                  <a:schemeClr val="accent4">
                    <a:lumMod val="50000"/>
                  </a:schemeClr>
                </a:solidFill>
              </a:rPr>
              <a:t>* Федеральный закон от </a:t>
            </a:r>
            <a:r>
              <a:rPr lang="en-US" sz="900" dirty="0" smtClean="0">
                <a:solidFill>
                  <a:schemeClr val="accent4">
                    <a:lumMod val="50000"/>
                  </a:schemeClr>
                </a:solidFill>
              </a:rPr>
              <a:t>06.10.2003 N131-ФЗ "</a:t>
            </a:r>
            <a:r>
              <a:rPr lang="en-US" sz="900" dirty="0" err="1" smtClean="0">
                <a:solidFill>
                  <a:schemeClr val="accent4">
                    <a:lumMod val="50000"/>
                  </a:schemeClr>
                </a:solidFill>
              </a:rPr>
              <a:t>Об</a:t>
            </a:r>
            <a:r>
              <a:rPr lang="en-US" sz="9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900" dirty="0" err="1" smtClean="0">
                <a:solidFill>
                  <a:schemeClr val="accent4">
                    <a:lumMod val="50000"/>
                  </a:schemeClr>
                </a:solidFill>
              </a:rPr>
              <a:t>общих</a:t>
            </a:r>
            <a:r>
              <a:rPr lang="en-US" sz="9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900" dirty="0" err="1" smtClean="0">
                <a:solidFill>
                  <a:schemeClr val="accent4">
                    <a:lumMod val="50000"/>
                  </a:schemeClr>
                </a:solidFill>
              </a:rPr>
              <a:t>принципах</a:t>
            </a:r>
            <a:r>
              <a:rPr lang="en-US" sz="9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900" dirty="0" err="1" smtClean="0">
                <a:solidFill>
                  <a:schemeClr val="accent4">
                    <a:lumMod val="50000"/>
                  </a:schemeClr>
                </a:solidFill>
              </a:rPr>
              <a:t>организации</a:t>
            </a:r>
            <a:r>
              <a:rPr lang="en-US" sz="9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900" dirty="0" err="1" smtClean="0">
                <a:solidFill>
                  <a:schemeClr val="accent4">
                    <a:lumMod val="50000"/>
                  </a:schemeClr>
                </a:solidFill>
              </a:rPr>
              <a:t>местного</a:t>
            </a:r>
            <a:r>
              <a:rPr lang="en-US" sz="9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900" dirty="0" err="1" smtClean="0">
                <a:solidFill>
                  <a:schemeClr val="accent4">
                    <a:lumMod val="50000"/>
                  </a:schemeClr>
                </a:solidFill>
              </a:rPr>
              <a:t>самоуправления</a:t>
            </a:r>
            <a:r>
              <a:rPr lang="en-US" sz="900" dirty="0" smtClean="0">
                <a:solidFill>
                  <a:schemeClr val="accent4">
                    <a:lumMod val="50000"/>
                  </a:schemeClr>
                </a:solidFill>
              </a:rPr>
              <a:t> в РФ”</a:t>
            </a:r>
            <a:endParaRPr lang="ru-RU" sz="900" i="1" dirty="0">
              <a:solidFill>
                <a:schemeClr val="accent4">
                  <a:lumMod val="50000"/>
                </a:schemeClr>
              </a:solidFill>
            </a:endParaRPr>
          </a:p>
        </p:txBody>
      </p:sp>
      <p:graphicFrame>
        <p:nvGraphicFramePr>
          <p:cNvPr id="23" name="Таблица 22"/>
          <p:cNvGraphicFramePr>
            <a:graphicFrameLocks noGrp="1"/>
          </p:cNvGraphicFramePr>
          <p:nvPr/>
        </p:nvGraphicFramePr>
        <p:xfrm>
          <a:off x="611560" y="1203598"/>
          <a:ext cx="6264695" cy="3600398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360040"/>
                <a:gridCol w="5172418"/>
                <a:gridCol w="732237"/>
              </a:tblGrid>
              <a:tr h="392121">
                <a:tc>
                  <a:txBody>
                    <a:bodyPr/>
                    <a:lstStyle/>
                    <a:p>
                      <a:pPr algn="ctr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u="none" strike="noStrike" dirty="0" smtClean="0"/>
                        <a:t>№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748" marR="6748" marT="6748" marB="0"/>
                </a:tc>
                <a:tc>
                  <a:txBody>
                    <a:bodyPr/>
                    <a:lstStyle/>
                    <a:p>
                      <a:r>
                        <a:rPr lang="ru-RU" sz="1200" kern="1200" baseline="0" dirty="0" smtClean="0"/>
                        <a:t>Типология реализованных проектов </a:t>
                      </a:r>
                      <a:br>
                        <a:rPr lang="ru-RU" sz="1200" kern="1200" baseline="0" dirty="0" smtClean="0"/>
                      </a:br>
                      <a:r>
                        <a:rPr lang="ru-RU" sz="1200" kern="1200" baseline="0" dirty="0" smtClean="0"/>
                        <a:t>инициативного бюджетирования в субъектах РФ в 2017 году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748" marR="6748" marT="6748" marB="0"/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u="none" strike="noStrike" dirty="0" smtClean="0"/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748" marR="6748" marT="6748" marB="0"/>
                </a:tc>
              </a:tr>
              <a:tr h="201154">
                <a:tc>
                  <a:txBody>
                    <a:bodyPr/>
                    <a:lstStyle/>
                    <a:p>
                      <a:pPr algn="ctr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b="1" u="none" strike="noStrike" dirty="0" smtClean="0">
                          <a:solidFill>
                            <a:schemeClr val="accent6"/>
                          </a:solidFill>
                        </a:rPr>
                        <a:t>1</a:t>
                      </a:r>
                      <a:endParaRPr lang="ru-RU" sz="1100" b="1" i="0" u="none" strike="noStrike" dirty="0">
                        <a:solidFill>
                          <a:schemeClr val="accent6"/>
                        </a:solidFill>
                        <a:latin typeface="+mn-lt"/>
                      </a:endParaRPr>
                    </a:p>
                  </a:txBody>
                  <a:tcPr marL="6748" marR="6748" marT="6748" marB="0"/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u="none" strike="noStrike" dirty="0"/>
                        <a:t>Образовательные и культурные учреждения, библиотеки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748" marR="6748" marT="6748" marB="0"/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u="none" strike="noStrike" dirty="0" smtClean="0">
                          <a:latin typeface="+mj-lt"/>
                        </a:rPr>
                        <a:t>19,8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6748" marR="6748" marT="6748" marB="0"/>
                </a:tc>
              </a:tr>
              <a:tr h="201154">
                <a:tc>
                  <a:txBody>
                    <a:bodyPr/>
                    <a:lstStyle/>
                    <a:p>
                      <a:pPr algn="ctr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b="1" u="none" strike="noStrike" dirty="0" smtClean="0">
                          <a:solidFill>
                            <a:schemeClr val="accent6"/>
                          </a:solidFill>
                        </a:rPr>
                        <a:t>2</a:t>
                      </a:r>
                      <a:endParaRPr lang="ru-RU" sz="1100" b="1" i="0" u="none" strike="noStrike" dirty="0">
                        <a:solidFill>
                          <a:schemeClr val="accent6"/>
                        </a:solidFill>
                        <a:latin typeface="+mn-lt"/>
                      </a:endParaRPr>
                    </a:p>
                  </a:txBody>
                  <a:tcPr marL="6748" marR="6748" marT="6748" marB="0"/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u="none" strike="noStrike" dirty="0"/>
                        <a:t>Места массового отдыха населения и объекты организации благоустройства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748" marR="6748" marT="6748" marB="0"/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u="none" strike="noStrike" dirty="0" smtClean="0">
                          <a:latin typeface="+mj-lt"/>
                        </a:rPr>
                        <a:t>18,9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6748" marR="6748" marT="6748" marB="0"/>
                </a:tc>
              </a:tr>
              <a:tr h="201154">
                <a:tc>
                  <a:txBody>
                    <a:bodyPr/>
                    <a:lstStyle/>
                    <a:p>
                      <a:pPr algn="ctr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b="1" u="none" strike="noStrike" dirty="0" smtClean="0">
                          <a:solidFill>
                            <a:schemeClr val="accent6"/>
                          </a:solidFill>
                        </a:rPr>
                        <a:t>3</a:t>
                      </a:r>
                      <a:endParaRPr lang="ru-RU" sz="1100" b="1" i="0" u="none" strike="noStrike" dirty="0">
                        <a:solidFill>
                          <a:schemeClr val="accent6"/>
                        </a:solidFill>
                        <a:latin typeface="+mn-lt"/>
                      </a:endParaRPr>
                    </a:p>
                  </a:txBody>
                  <a:tcPr marL="6748" marR="6748" marT="6748" marB="0"/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u="none" strike="noStrike" dirty="0"/>
                        <a:t>Автомобильные дороги и сооружения на них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748" marR="6748" marT="6748" marB="0"/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u="none" strike="noStrike" dirty="0" smtClean="0">
                          <a:latin typeface="+mj-lt"/>
                        </a:rPr>
                        <a:t>14,9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6748" marR="6748" marT="6748" marB="0"/>
                </a:tc>
              </a:tr>
              <a:tr h="201154">
                <a:tc>
                  <a:txBody>
                    <a:bodyPr/>
                    <a:lstStyle/>
                    <a:p>
                      <a:pPr algn="ctr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b="1" u="none" strike="noStrike" dirty="0" smtClean="0">
                          <a:solidFill>
                            <a:schemeClr val="accent6"/>
                          </a:solidFill>
                        </a:rPr>
                        <a:t>4</a:t>
                      </a:r>
                      <a:endParaRPr lang="ru-RU" sz="1100" b="1" i="0" u="none" strike="noStrike" dirty="0">
                        <a:solidFill>
                          <a:schemeClr val="accent6"/>
                        </a:solidFill>
                        <a:latin typeface="+mn-lt"/>
                      </a:endParaRPr>
                    </a:p>
                  </a:txBody>
                  <a:tcPr marL="6748" marR="6748" marT="6748" marB="0"/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u="none" strike="noStrike" dirty="0"/>
                        <a:t>Объекты водоснабжения, водоотведения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748" marR="6748" marT="6748" marB="0"/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u="none" strike="noStrike" dirty="0" smtClean="0">
                          <a:latin typeface="+mj-lt"/>
                        </a:rPr>
                        <a:t>10,7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6748" marR="6748" marT="6748" marB="0"/>
                </a:tc>
              </a:tr>
              <a:tr h="201154">
                <a:tc>
                  <a:txBody>
                    <a:bodyPr/>
                    <a:lstStyle/>
                    <a:p>
                      <a:pPr algn="ctr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b="1" u="none" strike="noStrike" dirty="0" smtClean="0">
                          <a:solidFill>
                            <a:schemeClr val="accent6"/>
                          </a:solidFill>
                        </a:rPr>
                        <a:t>5</a:t>
                      </a:r>
                      <a:endParaRPr lang="ru-RU" sz="1100" b="1" i="0" u="none" strike="noStrike" dirty="0">
                        <a:solidFill>
                          <a:schemeClr val="accent6"/>
                        </a:solidFill>
                        <a:latin typeface="+mn-lt"/>
                      </a:endParaRPr>
                    </a:p>
                  </a:txBody>
                  <a:tcPr marL="6748" marR="6748" marT="6748" marB="0"/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u="none" strike="noStrike" dirty="0"/>
                        <a:t>Обустройство игровых площадок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748" marR="6748" marT="6748" marB="0"/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u="none" strike="noStrike" dirty="0" smtClean="0">
                          <a:latin typeface="+mj-lt"/>
                        </a:rPr>
                        <a:t>8,5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6748" marR="6748" marT="6748" marB="0"/>
                </a:tc>
              </a:tr>
              <a:tr h="201154">
                <a:tc>
                  <a:txBody>
                    <a:bodyPr/>
                    <a:lstStyle/>
                    <a:p>
                      <a:pPr algn="ctr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b="1" u="none" strike="noStrike" dirty="0" smtClean="0">
                          <a:solidFill>
                            <a:schemeClr val="accent6"/>
                          </a:solidFill>
                        </a:rPr>
                        <a:t>6</a:t>
                      </a:r>
                      <a:endParaRPr lang="ru-RU" sz="1100" b="1" i="0" u="none" strike="noStrike" dirty="0">
                        <a:solidFill>
                          <a:schemeClr val="accent6"/>
                        </a:solidFill>
                        <a:latin typeface="+mn-lt"/>
                      </a:endParaRPr>
                    </a:p>
                  </a:txBody>
                  <a:tcPr marL="6748" marR="6748" marT="6748" marB="0"/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u="none" strike="noStrike" dirty="0"/>
                        <a:t>Объекты физической культуры и массового спорта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748" marR="6748" marT="6748" marB="0"/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u="none" strike="noStrike" dirty="0" smtClean="0">
                          <a:latin typeface="+mj-lt"/>
                        </a:rPr>
                        <a:t>6,8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6748" marR="6748" marT="6748" marB="0"/>
                </a:tc>
              </a:tr>
              <a:tr h="201154">
                <a:tc>
                  <a:txBody>
                    <a:bodyPr/>
                    <a:lstStyle/>
                    <a:p>
                      <a:pPr algn="ctr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b="1" u="none" strike="noStrike" dirty="0" smtClean="0">
                          <a:solidFill>
                            <a:schemeClr val="accent6"/>
                          </a:solidFill>
                        </a:rPr>
                        <a:t>7</a:t>
                      </a:r>
                      <a:endParaRPr lang="ru-RU" sz="1100" b="1" i="0" u="none" strike="noStrike" dirty="0">
                        <a:solidFill>
                          <a:schemeClr val="accent6"/>
                        </a:solidFill>
                        <a:latin typeface="+mn-lt"/>
                      </a:endParaRPr>
                    </a:p>
                  </a:txBody>
                  <a:tcPr marL="6748" marR="6748" marT="6748" marB="0"/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u="none" strike="noStrike" dirty="0"/>
                        <a:t>Объекты уличного освещения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748" marR="6748" marT="6748" marB="0"/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u="none" strike="noStrike" dirty="0" smtClean="0">
                          <a:latin typeface="+mj-lt"/>
                        </a:rPr>
                        <a:t>4,0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6748" marR="6748" marT="6748" marB="0"/>
                </a:tc>
              </a:tr>
              <a:tr h="201154">
                <a:tc>
                  <a:txBody>
                    <a:bodyPr/>
                    <a:lstStyle/>
                    <a:p>
                      <a:pPr algn="ctr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b="1" u="none" strike="noStrike" dirty="0" smtClean="0">
                          <a:solidFill>
                            <a:schemeClr val="accent6"/>
                          </a:solidFill>
                        </a:rPr>
                        <a:t>8</a:t>
                      </a:r>
                      <a:endParaRPr lang="ru-RU" sz="1100" b="1" i="0" u="none" strike="noStrike" dirty="0">
                        <a:solidFill>
                          <a:schemeClr val="accent6"/>
                        </a:solidFill>
                        <a:latin typeface="+mn-lt"/>
                      </a:endParaRPr>
                    </a:p>
                  </a:txBody>
                  <a:tcPr marL="6748" marR="6748" marT="6748" marB="0"/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u="none" strike="noStrike" dirty="0"/>
                        <a:t>Места захоронения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748" marR="6748" marT="6748" marB="0"/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u="none" strike="noStrike" dirty="0" smtClean="0">
                          <a:latin typeface="+mj-lt"/>
                        </a:rPr>
                        <a:t>4,0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6748" marR="6748" marT="6748" marB="0"/>
                </a:tc>
              </a:tr>
              <a:tr h="392121">
                <a:tc>
                  <a:txBody>
                    <a:bodyPr/>
                    <a:lstStyle/>
                    <a:p>
                      <a:pPr algn="ctr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b="1" u="none" strike="noStrike" dirty="0" smtClean="0">
                          <a:solidFill>
                            <a:schemeClr val="accent6"/>
                          </a:solidFill>
                        </a:rPr>
                        <a:t>9</a:t>
                      </a:r>
                      <a:endParaRPr lang="ru-RU" sz="1100" b="1" i="0" u="none" strike="noStrike" dirty="0">
                        <a:solidFill>
                          <a:schemeClr val="accent6"/>
                        </a:solidFill>
                        <a:latin typeface="+mn-lt"/>
                      </a:endParaRPr>
                    </a:p>
                  </a:txBody>
                  <a:tcPr marL="6748" marR="6748" marT="6748" marB="0"/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u="none" strike="noStrike" dirty="0"/>
                        <a:t>Ремонт фасадов и кровли, организация теплоснабжения, канализации, газопроводов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748" marR="6748" marT="6748" marB="0"/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u="none" strike="noStrike" dirty="0" smtClean="0">
                          <a:latin typeface="+mj-lt"/>
                        </a:rPr>
                        <a:t>2,7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6748" marR="6748" marT="6748" marB="0"/>
                </a:tc>
              </a:tr>
              <a:tr h="201154">
                <a:tc>
                  <a:txBody>
                    <a:bodyPr/>
                    <a:lstStyle/>
                    <a:p>
                      <a:pPr algn="ctr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b="1" u="none" strike="noStrike" dirty="0" smtClean="0">
                          <a:solidFill>
                            <a:schemeClr val="accent6"/>
                          </a:solidFill>
                        </a:rPr>
                        <a:t>10</a:t>
                      </a:r>
                      <a:endParaRPr lang="ru-RU" sz="1100" b="1" i="0" u="none" strike="noStrike" dirty="0">
                        <a:solidFill>
                          <a:schemeClr val="accent6"/>
                        </a:solidFill>
                        <a:latin typeface="+mn-lt"/>
                      </a:endParaRPr>
                    </a:p>
                  </a:txBody>
                  <a:tcPr marL="6748" marR="6748" marT="6748" marB="0"/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u="none" strike="noStrike" dirty="0"/>
                        <a:t>Объекты культурного наследия (памятники, музеи)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748" marR="6748" marT="6748" marB="0"/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u="none" strike="noStrike" dirty="0" smtClean="0">
                          <a:latin typeface="+mj-lt"/>
                        </a:rPr>
                        <a:t>2,3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6748" marR="6748" marT="6748" marB="0"/>
                </a:tc>
              </a:tr>
              <a:tr h="201154">
                <a:tc>
                  <a:txBody>
                    <a:bodyPr/>
                    <a:lstStyle/>
                    <a:p>
                      <a:pPr algn="ctr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b="1" u="none" strike="noStrike" dirty="0" smtClean="0">
                          <a:solidFill>
                            <a:schemeClr val="accent6"/>
                          </a:solidFill>
                        </a:rPr>
                        <a:t>11</a:t>
                      </a:r>
                      <a:endParaRPr lang="ru-RU" sz="1100" b="1" i="0" u="none" strike="noStrike" dirty="0">
                        <a:solidFill>
                          <a:schemeClr val="accent6"/>
                        </a:solidFill>
                        <a:latin typeface="+mn-lt"/>
                      </a:endParaRPr>
                    </a:p>
                  </a:txBody>
                  <a:tcPr marL="6748" marR="6748" marT="6748" marB="0"/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u="none" strike="noStrike" dirty="0"/>
                        <a:t>Объекты для обеспечения первичных мер пожарной безопасности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748" marR="6748" marT="6748" marB="0"/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u="none" strike="noStrike" dirty="0" smtClean="0">
                          <a:latin typeface="+mj-lt"/>
                        </a:rPr>
                        <a:t>1,5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6748" marR="6748" marT="6748" marB="0"/>
                </a:tc>
              </a:tr>
              <a:tr h="201154">
                <a:tc>
                  <a:txBody>
                    <a:bodyPr/>
                    <a:lstStyle/>
                    <a:p>
                      <a:pPr algn="ctr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b="1" u="none" strike="noStrike" dirty="0" smtClean="0">
                          <a:solidFill>
                            <a:schemeClr val="accent6"/>
                          </a:solidFill>
                        </a:rPr>
                        <a:t>12</a:t>
                      </a:r>
                      <a:endParaRPr lang="ru-RU" sz="1100" b="1" i="0" u="none" strike="noStrike" dirty="0">
                        <a:solidFill>
                          <a:schemeClr val="accent6"/>
                        </a:solidFill>
                        <a:latin typeface="+mn-lt"/>
                      </a:endParaRPr>
                    </a:p>
                  </a:txBody>
                  <a:tcPr marL="6748" marR="6748" marT="6748" marB="0"/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u="none" strike="noStrike" dirty="0"/>
                        <a:t>Объекты сбора твердых коммунальных/бытовых отходов и мусора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748" marR="6748" marT="6748" marB="0"/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u="none" strike="noStrike" dirty="0" smtClean="0">
                          <a:latin typeface="+mj-lt"/>
                        </a:rPr>
                        <a:t>0,8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6748" marR="6748" marT="6748" marB="0"/>
                </a:tc>
              </a:tr>
              <a:tr h="201154">
                <a:tc>
                  <a:txBody>
                    <a:bodyPr/>
                    <a:lstStyle/>
                    <a:p>
                      <a:pPr algn="ctr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b="1" u="none" strike="noStrike" dirty="0" smtClean="0">
                          <a:solidFill>
                            <a:schemeClr val="accent6"/>
                          </a:solidFill>
                        </a:rPr>
                        <a:t>13</a:t>
                      </a:r>
                      <a:endParaRPr lang="ru-RU" sz="1100" b="1" i="0" u="none" strike="noStrike" dirty="0">
                        <a:solidFill>
                          <a:schemeClr val="accent6"/>
                        </a:solidFill>
                        <a:latin typeface="+mn-lt"/>
                      </a:endParaRPr>
                    </a:p>
                  </a:txBody>
                  <a:tcPr marL="6748" marR="6748" marT="6748" marB="0"/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u="none" strike="noStrike" dirty="0"/>
                        <a:t>Приобретение оборудования, техники, транспорта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748" marR="6748" marT="6748" marB="0"/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u="none" strike="noStrike" dirty="0" smtClean="0">
                          <a:latin typeface="+mj-lt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6748" marR="6748" marT="6748" marB="0"/>
                </a:tc>
              </a:tr>
              <a:tr h="201154">
                <a:tc>
                  <a:txBody>
                    <a:bodyPr/>
                    <a:lstStyle/>
                    <a:p>
                      <a:pPr algn="ctr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b="1" u="none" strike="noStrike" dirty="0" smtClean="0">
                          <a:solidFill>
                            <a:schemeClr val="accent6"/>
                          </a:solidFill>
                        </a:rPr>
                        <a:t>14</a:t>
                      </a:r>
                      <a:endParaRPr lang="ru-RU" sz="1100" b="1" i="0" u="none" strike="noStrike" dirty="0">
                        <a:solidFill>
                          <a:schemeClr val="accent6"/>
                        </a:solidFill>
                        <a:latin typeface="+mn-lt"/>
                      </a:endParaRPr>
                    </a:p>
                  </a:txBody>
                  <a:tcPr marL="6748" marR="6748" marT="6748" marB="0"/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u="none" strike="noStrike" dirty="0"/>
                        <a:t>Объекты для обеспечения жителей услугами бытового обслуживания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748" marR="6748" marT="6748" marB="0"/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u="none" strike="noStrike" dirty="0" smtClean="0">
                          <a:latin typeface="+mj-lt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6748" marR="6748" marT="6748" marB="0"/>
                </a:tc>
              </a:tr>
              <a:tr h="201154">
                <a:tc>
                  <a:txBody>
                    <a:bodyPr/>
                    <a:lstStyle/>
                    <a:p>
                      <a:pPr algn="ctr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b="1" u="none" strike="noStrike" dirty="0" smtClean="0">
                          <a:solidFill>
                            <a:schemeClr val="accent6"/>
                          </a:solidFill>
                        </a:rPr>
                        <a:t>15</a:t>
                      </a:r>
                      <a:endParaRPr lang="ru-RU" sz="1100" b="1" i="0" u="none" strike="noStrike" dirty="0">
                        <a:solidFill>
                          <a:schemeClr val="accent6"/>
                        </a:solidFill>
                        <a:latin typeface="+mn-lt"/>
                      </a:endParaRPr>
                    </a:p>
                  </a:txBody>
                  <a:tcPr marL="6748" marR="6748" marT="6748" marB="0"/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u="none" strike="noStrike" dirty="0"/>
                        <a:t>Иные объекты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748" marR="6748" marT="6748" marB="0"/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u="none" strike="noStrike" dirty="0" smtClean="0">
                          <a:latin typeface="+mj-lt"/>
                        </a:rPr>
                        <a:t>4,4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6748" marR="6748" marT="6748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53353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143346" y="144496"/>
            <a:ext cx="1402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Вопрос №5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9" name="Содержимое 8" descr="5-screensho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555526"/>
            <a:ext cx="7680000" cy="4320000"/>
          </a:xfrm>
          <a:ln>
            <a:solidFill>
              <a:schemeClr val="tx2"/>
            </a:solidFill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114539"/>
            <a:ext cx="6851104" cy="10287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D7B46E"/>
                </a:solidFill>
              </a:rPr>
              <a:t>Конкурсный отбор*</a:t>
            </a:r>
            <a:endParaRPr lang="ru-RU" dirty="0">
              <a:solidFill>
                <a:srgbClr val="D7B46E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09149" y="536476"/>
            <a:ext cx="1512002" cy="520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одержимое 6"/>
          <p:cNvSpPr>
            <a:spLocks noGrp="1"/>
          </p:cNvSpPr>
          <p:nvPr>
            <p:ph idx="1"/>
          </p:nvPr>
        </p:nvSpPr>
        <p:spPr>
          <a:xfrm>
            <a:off x="529409" y="1538558"/>
            <a:ext cx="2160000" cy="817168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/>
            <a:r>
              <a:rPr lang="ru-RU" sz="1400" b="0" dirty="0" smtClean="0">
                <a:solidFill>
                  <a:srgbClr val="23376E"/>
                </a:solidFill>
                <a:latin typeface="+mj-lt"/>
              </a:rPr>
              <a:t>ИНИЦИАТИВНЫЕ ГРУППЫ</a:t>
            </a:r>
          </a:p>
        </p:txBody>
      </p:sp>
      <p:sp>
        <p:nvSpPr>
          <p:cNvPr id="10" name="Содержимое 6"/>
          <p:cNvSpPr txBox="1">
            <a:spLocks/>
          </p:cNvSpPr>
          <p:nvPr/>
        </p:nvSpPr>
        <p:spPr>
          <a:xfrm>
            <a:off x="3414801" y="1538558"/>
            <a:ext cx="2160000" cy="81716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16" tIns="45707" rIns="91416" bIns="45707" rtlCol="0" anchor="ctr">
            <a:normAutofit/>
          </a:bodyPr>
          <a:lstStyle/>
          <a:p>
            <a:pPr lvl="0" algn="ctr">
              <a:spcBef>
                <a:spcPct val="20000"/>
              </a:spcBef>
              <a:spcAft>
                <a:spcPts val="600"/>
              </a:spcAft>
            </a:pPr>
            <a:r>
              <a:rPr lang="ru-RU" sz="1400" dirty="0" smtClean="0">
                <a:solidFill>
                  <a:srgbClr val="23376E"/>
                </a:solidFill>
                <a:latin typeface="+mj-lt"/>
              </a:rPr>
              <a:t>МУНИЦИПАЛЬНЫЕ КОНКУРСНЫЕ КОМИССИИ</a:t>
            </a:r>
          </a:p>
        </p:txBody>
      </p:sp>
      <p:sp>
        <p:nvSpPr>
          <p:cNvPr id="11" name="Содержимое 6"/>
          <p:cNvSpPr txBox="1">
            <a:spLocks/>
          </p:cNvSpPr>
          <p:nvPr/>
        </p:nvSpPr>
        <p:spPr>
          <a:xfrm>
            <a:off x="6300192" y="1538558"/>
            <a:ext cx="2160000" cy="81716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16" tIns="45707" rIns="91416" bIns="45707" rtlCol="0" anchor="ctr">
            <a:normAutofit/>
          </a:bodyPr>
          <a:lstStyle/>
          <a:p>
            <a:pPr lvl="0" algn="ctr">
              <a:spcBef>
                <a:spcPct val="20000"/>
              </a:spcBef>
              <a:spcAft>
                <a:spcPts val="600"/>
              </a:spcAft>
            </a:pPr>
            <a:r>
              <a:rPr lang="ru-RU" sz="1400" dirty="0" smtClean="0">
                <a:solidFill>
                  <a:srgbClr val="23376E"/>
                </a:solidFill>
                <a:latin typeface="+mj-lt"/>
              </a:rPr>
              <a:t>ОБЛАСТНАЯ КОНКУРСНАЯ КОМИССИЯ</a:t>
            </a:r>
          </a:p>
        </p:txBody>
      </p:sp>
      <p:grpSp>
        <p:nvGrpSpPr>
          <p:cNvPr id="3" name="Группа 14"/>
          <p:cNvGrpSpPr/>
          <p:nvPr/>
        </p:nvGrpSpPr>
        <p:grpSpPr>
          <a:xfrm rot="16200000">
            <a:off x="2780246" y="1671651"/>
            <a:ext cx="576064" cy="504056"/>
            <a:chOff x="1916986" y="2445092"/>
            <a:chExt cx="270482" cy="225402"/>
          </a:xfrm>
          <a:solidFill>
            <a:schemeClr val="accent6"/>
          </a:solidFill>
        </p:grpSpPr>
        <p:sp>
          <p:nvSpPr>
            <p:cNvPr id="13" name="Стрелка вправо 12"/>
            <p:cNvSpPr/>
            <p:nvPr/>
          </p:nvSpPr>
          <p:spPr>
            <a:xfrm rot="5400000">
              <a:off x="1939526" y="2422552"/>
              <a:ext cx="225402" cy="270482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Стрелка вправо 4"/>
            <p:cNvSpPr/>
            <p:nvPr/>
          </p:nvSpPr>
          <p:spPr>
            <a:xfrm>
              <a:off x="1971083" y="2445092"/>
              <a:ext cx="162290" cy="15778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b="0" kern="1200"/>
            </a:p>
          </p:txBody>
        </p:sp>
      </p:grpSp>
      <p:grpSp>
        <p:nvGrpSpPr>
          <p:cNvPr id="6" name="Группа 17"/>
          <p:cNvGrpSpPr/>
          <p:nvPr/>
        </p:nvGrpSpPr>
        <p:grpSpPr>
          <a:xfrm rot="16200000">
            <a:off x="5688124" y="1671651"/>
            <a:ext cx="576064" cy="504056"/>
            <a:chOff x="1916986" y="2445092"/>
            <a:chExt cx="270482" cy="225402"/>
          </a:xfrm>
          <a:solidFill>
            <a:schemeClr val="accent6"/>
          </a:solidFill>
        </p:grpSpPr>
        <p:sp>
          <p:nvSpPr>
            <p:cNvPr id="16" name="Стрелка вправо 15"/>
            <p:cNvSpPr/>
            <p:nvPr/>
          </p:nvSpPr>
          <p:spPr>
            <a:xfrm rot="5400000">
              <a:off x="1939526" y="2422552"/>
              <a:ext cx="225402" cy="270482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Стрелка вправо 4"/>
            <p:cNvSpPr/>
            <p:nvPr/>
          </p:nvSpPr>
          <p:spPr>
            <a:xfrm>
              <a:off x="1971083" y="2445092"/>
              <a:ext cx="162290" cy="15778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b="0" kern="1200"/>
            </a:p>
          </p:txBody>
        </p:sp>
      </p:grpSp>
      <p:sp>
        <p:nvSpPr>
          <p:cNvPr id="18" name="Прямоугольник 17"/>
          <p:cNvSpPr/>
          <p:nvPr/>
        </p:nvSpPr>
        <p:spPr>
          <a:xfrm>
            <a:off x="323528" y="1995686"/>
            <a:ext cx="8208911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500" b="1" dirty="0" smtClean="0">
                <a:solidFill>
                  <a:schemeClr val="accent6"/>
                </a:solidFill>
              </a:rPr>
              <a:t>Критерии</a:t>
            </a:r>
            <a:r>
              <a:rPr lang="ru-RU" sz="13800" b="1" dirty="0" smtClean="0">
                <a:solidFill>
                  <a:schemeClr val="accent6"/>
                </a:solidFill>
              </a:rPr>
              <a:t>?</a:t>
            </a:r>
            <a:endParaRPr lang="ru-RU" sz="13800" b="1" dirty="0">
              <a:solidFill>
                <a:schemeClr val="accent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5536" y="4443958"/>
            <a:ext cx="79928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i="1" dirty="0" smtClean="0">
                <a:solidFill>
                  <a:schemeClr val="accent5"/>
                </a:solidFill>
              </a:rPr>
              <a:t>* Статья 5. Рассмотрение проектов инициативного бюджетирование муниципальными конкурсными комиссиями</a:t>
            </a:r>
          </a:p>
          <a:p>
            <a:r>
              <a:rPr lang="ru-RU" sz="1000" i="1" dirty="0" smtClean="0">
                <a:solidFill>
                  <a:schemeClr val="accent5"/>
                </a:solidFill>
              </a:rPr>
              <a:t>  Статья 6. Проведение конкурсного отбора Областной конкурсной комиссией </a:t>
            </a:r>
            <a:endParaRPr lang="ru-RU" sz="1000" i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53353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143346" y="144496"/>
            <a:ext cx="1402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Вопрос №6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9" name="Содержимое 8" descr="7-screensho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51843" y="915966"/>
            <a:ext cx="6400000" cy="3600000"/>
          </a:xfrm>
          <a:ln>
            <a:solidFill>
              <a:schemeClr val="tx2"/>
            </a:solidFill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143346" y="144496"/>
            <a:ext cx="1402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Вопрос №7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9" name="Содержимое 8" descr="8-screensho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51843" y="1059582"/>
            <a:ext cx="6400000" cy="3600000"/>
          </a:xfrm>
          <a:ln>
            <a:solidFill>
              <a:schemeClr val="tx2"/>
            </a:solidFill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143346" y="144496"/>
            <a:ext cx="1402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Вопрос №1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10" name="Содержимое 9" descr="1-screensho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51843" y="1059582"/>
            <a:ext cx="6400000" cy="3600000"/>
          </a:xfrm>
          <a:ln>
            <a:solidFill>
              <a:schemeClr val="tx2"/>
            </a:solidFill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D7B46E"/>
                </a:solidFill>
              </a:rPr>
              <a:t>Уполномоченный ОРГАН*</a:t>
            </a:r>
            <a:endParaRPr lang="ru-RU" dirty="0">
              <a:solidFill>
                <a:srgbClr val="D7B46E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09149" y="536476"/>
            <a:ext cx="1512002" cy="520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одержимое 6"/>
          <p:cNvSpPr>
            <a:spLocks noGrp="1"/>
          </p:cNvSpPr>
          <p:nvPr>
            <p:ph idx="1"/>
          </p:nvPr>
        </p:nvSpPr>
        <p:spPr>
          <a:xfrm>
            <a:off x="529409" y="1707654"/>
            <a:ext cx="2160000" cy="817168"/>
          </a:xfr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/>
            <a:r>
              <a:rPr lang="ru-RU" sz="1400" dirty="0" smtClean="0">
                <a:solidFill>
                  <a:schemeClr val="tx2"/>
                </a:solidFill>
              </a:rPr>
              <a:t>Повышение эффективности бюджетных расходов </a:t>
            </a:r>
          </a:p>
        </p:txBody>
      </p:sp>
      <p:sp>
        <p:nvSpPr>
          <p:cNvPr id="10" name="Содержимое 6"/>
          <p:cNvSpPr txBox="1">
            <a:spLocks/>
          </p:cNvSpPr>
          <p:nvPr/>
        </p:nvSpPr>
        <p:spPr>
          <a:xfrm>
            <a:off x="3414801" y="1707654"/>
            <a:ext cx="2160000" cy="817168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16" tIns="45707" rIns="91416" bIns="45707" rtlCol="0" anchor="ctr">
            <a:normAutofit/>
          </a:bodyPr>
          <a:lstStyle/>
          <a:p>
            <a:pPr lvl="0" algn="ctr">
              <a:spcBef>
                <a:spcPct val="20000"/>
              </a:spcBef>
              <a:spcAft>
                <a:spcPts val="600"/>
              </a:spcAft>
            </a:pPr>
            <a:r>
              <a:rPr lang="ru-RU" sz="1400" b="1" dirty="0" smtClean="0">
                <a:solidFill>
                  <a:schemeClr val="tx2"/>
                </a:solidFill>
              </a:rPr>
              <a:t>Развитие местного самоуправления</a:t>
            </a:r>
          </a:p>
        </p:txBody>
      </p:sp>
      <p:sp>
        <p:nvSpPr>
          <p:cNvPr id="11" name="Содержимое 6"/>
          <p:cNvSpPr txBox="1">
            <a:spLocks/>
          </p:cNvSpPr>
          <p:nvPr/>
        </p:nvSpPr>
        <p:spPr>
          <a:xfrm>
            <a:off x="6300192" y="1707654"/>
            <a:ext cx="2160000" cy="817168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16" tIns="45707" rIns="91416" bIns="45707" rtlCol="0" anchor="ctr">
            <a:normAutofit/>
          </a:bodyPr>
          <a:lstStyle/>
          <a:p>
            <a:pPr lvl="0" algn="ctr">
              <a:spcBef>
                <a:spcPct val="20000"/>
              </a:spcBef>
              <a:spcAft>
                <a:spcPts val="600"/>
              </a:spcAft>
            </a:pPr>
            <a:r>
              <a:rPr lang="ru-RU" sz="1400" b="1" dirty="0" smtClean="0">
                <a:solidFill>
                  <a:schemeClr val="tx2"/>
                </a:solidFill>
              </a:rPr>
              <a:t>Развитие </a:t>
            </a:r>
            <a:br>
              <a:rPr lang="ru-RU" sz="1400" b="1" dirty="0" smtClean="0">
                <a:solidFill>
                  <a:schemeClr val="tx2"/>
                </a:solidFill>
              </a:rPr>
            </a:br>
            <a:r>
              <a:rPr lang="ru-RU" sz="1400" b="1" dirty="0" err="1" smtClean="0">
                <a:solidFill>
                  <a:schemeClr val="tx2"/>
                </a:solidFill>
              </a:rPr>
              <a:t>волонтерства</a:t>
            </a:r>
            <a:r>
              <a:rPr lang="ru-RU" sz="1400" b="1" dirty="0" smtClean="0">
                <a:solidFill>
                  <a:schemeClr val="tx2"/>
                </a:solidFill>
              </a:rPr>
              <a:t> </a:t>
            </a:r>
            <a:br>
              <a:rPr lang="ru-RU" sz="1400" b="1" dirty="0" smtClean="0">
                <a:solidFill>
                  <a:schemeClr val="tx2"/>
                </a:solidFill>
              </a:rPr>
            </a:br>
            <a:r>
              <a:rPr lang="ru-RU" sz="1400" b="1" dirty="0" smtClean="0">
                <a:solidFill>
                  <a:schemeClr val="tx2"/>
                </a:solidFill>
              </a:rPr>
              <a:t>и добровольчества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67544" y="4731990"/>
            <a:ext cx="799288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i="1" dirty="0" smtClean="0">
                <a:solidFill>
                  <a:schemeClr val="accent4">
                    <a:lumMod val="50000"/>
                  </a:schemeClr>
                </a:solidFill>
              </a:rPr>
              <a:t>* Статья 3. Полномочия органов исполнительной власти Ростовской области в сфере инициативного бюджетирования</a:t>
            </a:r>
            <a:endParaRPr lang="ru-RU" sz="1000" i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9" name="Содержимое 6"/>
          <p:cNvSpPr txBox="1">
            <a:spLocks/>
          </p:cNvSpPr>
          <p:nvPr/>
        </p:nvSpPr>
        <p:spPr>
          <a:xfrm>
            <a:off x="539552" y="2931790"/>
            <a:ext cx="2160000" cy="864096"/>
          </a:xfrm>
          <a:prstGeom prst="rect">
            <a:avLst/>
          </a:prstGeom>
          <a:ln>
            <a:solidFill>
              <a:srgbClr val="FFFFFF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16" tIns="45707" rIns="91416" bIns="45707" rtlCol="0" anchor="t">
            <a:normAutofit/>
          </a:bodyPr>
          <a:lstStyle>
            <a:lvl1pPr marL="0" indent="0" algn="l" defTabSz="914157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079" indent="-182831" algn="l" defTabSz="914157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2697" indent="-228539" algn="l" defTabSz="914157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599775" indent="-228539" algn="l" defTabSz="914157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6854" indent="-228539" algn="l" defTabSz="914157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3933" indent="-228539" algn="l" defTabSz="914157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011" indent="-228539" algn="l" defTabSz="914157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8090" indent="-228539" algn="l" defTabSz="914157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5169" indent="-228539" algn="l" defTabSz="914157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0" dirty="0" smtClean="0">
                <a:solidFill>
                  <a:schemeClr val="accent4">
                    <a:lumMod val="50000"/>
                  </a:schemeClr>
                </a:solidFill>
              </a:rPr>
              <a:t>Министерство финансов Ростовской области</a:t>
            </a:r>
          </a:p>
        </p:txBody>
      </p:sp>
      <p:sp>
        <p:nvSpPr>
          <p:cNvPr id="21" name="Содержимое 6"/>
          <p:cNvSpPr txBox="1">
            <a:spLocks/>
          </p:cNvSpPr>
          <p:nvPr/>
        </p:nvSpPr>
        <p:spPr>
          <a:xfrm>
            <a:off x="3424944" y="2931790"/>
            <a:ext cx="2160000" cy="864096"/>
          </a:xfrm>
          <a:prstGeom prst="rect">
            <a:avLst/>
          </a:prstGeom>
          <a:ln>
            <a:solidFill>
              <a:srgbClr val="FFFFFF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16" tIns="45707" rIns="91416" bIns="45707" rtlCol="0" anchor="t">
            <a:normAutofit/>
          </a:bodyPr>
          <a:lstStyle/>
          <a:p>
            <a:pPr lvl="0" algn="ctr">
              <a:spcBef>
                <a:spcPct val="20000"/>
              </a:spcBef>
              <a:spcAft>
                <a:spcPts val="600"/>
              </a:spcAft>
            </a:pPr>
            <a:r>
              <a:rPr lang="ru-RU" sz="1200" dirty="0" smtClean="0">
                <a:solidFill>
                  <a:schemeClr val="accent4">
                    <a:lumMod val="50000"/>
                  </a:schemeClr>
                </a:solidFill>
              </a:rPr>
              <a:t>Управление региональной и муниципальной политики Правительства </a:t>
            </a:r>
            <a:br>
              <a:rPr lang="ru-RU" sz="1200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1200" dirty="0" smtClean="0">
                <a:solidFill>
                  <a:schemeClr val="accent4">
                    <a:lumMod val="50000"/>
                  </a:schemeClr>
                </a:solidFill>
              </a:rPr>
              <a:t>Ростовской области</a:t>
            </a:r>
          </a:p>
        </p:txBody>
      </p:sp>
      <p:sp>
        <p:nvSpPr>
          <p:cNvPr id="22" name="Содержимое 6"/>
          <p:cNvSpPr txBox="1">
            <a:spLocks/>
          </p:cNvSpPr>
          <p:nvPr/>
        </p:nvSpPr>
        <p:spPr>
          <a:xfrm>
            <a:off x="6310335" y="2931790"/>
            <a:ext cx="2160000" cy="864096"/>
          </a:xfrm>
          <a:prstGeom prst="rect">
            <a:avLst/>
          </a:prstGeom>
          <a:ln>
            <a:solidFill>
              <a:srgbClr val="FFFFFF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16" tIns="45707" rIns="91416" bIns="45707" rtlCol="0" anchor="t">
            <a:normAutofit/>
          </a:bodyPr>
          <a:lstStyle/>
          <a:p>
            <a:pPr lvl="0" algn="ctr">
              <a:spcBef>
                <a:spcPct val="20000"/>
              </a:spcBef>
              <a:spcAft>
                <a:spcPts val="600"/>
              </a:spcAft>
            </a:pPr>
            <a:r>
              <a:rPr lang="ru-RU" sz="1200" dirty="0" smtClean="0">
                <a:solidFill>
                  <a:schemeClr val="accent4">
                    <a:lumMod val="50000"/>
                  </a:schemeClr>
                </a:solidFill>
              </a:rPr>
              <a:t>Комитет по молодежной политике </a:t>
            </a:r>
            <a:br>
              <a:rPr lang="ru-RU" sz="1200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1200" dirty="0" smtClean="0">
                <a:solidFill>
                  <a:schemeClr val="accent4">
                    <a:lumMod val="50000"/>
                  </a:schemeClr>
                </a:solidFill>
              </a:rPr>
              <a:t>Ростовской области</a:t>
            </a:r>
          </a:p>
        </p:txBody>
      </p:sp>
      <p:grpSp>
        <p:nvGrpSpPr>
          <p:cNvPr id="26" name="Группа 14"/>
          <p:cNvGrpSpPr/>
          <p:nvPr/>
        </p:nvGrpSpPr>
        <p:grpSpPr>
          <a:xfrm>
            <a:off x="1403648" y="2596830"/>
            <a:ext cx="360040" cy="360040"/>
            <a:chOff x="1916986" y="2445092"/>
            <a:chExt cx="270482" cy="225402"/>
          </a:xfrm>
          <a:solidFill>
            <a:schemeClr val="accent6"/>
          </a:solidFill>
        </p:grpSpPr>
        <p:sp>
          <p:nvSpPr>
            <p:cNvPr id="27" name="Стрелка вправо 26"/>
            <p:cNvSpPr/>
            <p:nvPr/>
          </p:nvSpPr>
          <p:spPr>
            <a:xfrm rot="5400000">
              <a:off x="1939526" y="2422552"/>
              <a:ext cx="225402" cy="270482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Стрелка вправо 4"/>
            <p:cNvSpPr/>
            <p:nvPr/>
          </p:nvSpPr>
          <p:spPr>
            <a:xfrm>
              <a:off x="1971083" y="2445092"/>
              <a:ext cx="162290" cy="15778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b="0" kern="1200"/>
            </a:p>
          </p:txBody>
        </p:sp>
      </p:grpSp>
      <p:grpSp>
        <p:nvGrpSpPr>
          <p:cNvPr id="29" name="Группа 14"/>
          <p:cNvGrpSpPr/>
          <p:nvPr/>
        </p:nvGrpSpPr>
        <p:grpSpPr>
          <a:xfrm>
            <a:off x="4283968" y="2596830"/>
            <a:ext cx="360040" cy="360040"/>
            <a:chOff x="1916986" y="2445092"/>
            <a:chExt cx="270482" cy="225402"/>
          </a:xfrm>
          <a:solidFill>
            <a:schemeClr val="accent6"/>
          </a:solidFill>
        </p:grpSpPr>
        <p:sp>
          <p:nvSpPr>
            <p:cNvPr id="30" name="Стрелка вправо 29"/>
            <p:cNvSpPr/>
            <p:nvPr/>
          </p:nvSpPr>
          <p:spPr>
            <a:xfrm rot="5400000">
              <a:off x="1939526" y="2422552"/>
              <a:ext cx="225402" cy="270482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Стрелка вправо 4"/>
            <p:cNvSpPr/>
            <p:nvPr/>
          </p:nvSpPr>
          <p:spPr>
            <a:xfrm>
              <a:off x="1971083" y="2445092"/>
              <a:ext cx="162290" cy="15778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b="0" kern="1200"/>
            </a:p>
          </p:txBody>
        </p:sp>
      </p:grpSp>
      <p:grpSp>
        <p:nvGrpSpPr>
          <p:cNvPr id="32" name="Группа 14"/>
          <p:cNvGrpSpPr/>
          <p:nvPr/>
        </p:nvGrpSpPr>
        <p:grpSpPr>
          <a:xfrm>
            <a:off x="7164288" y="2596830"/>
            <a:ext cx="360040" cy="360040"/>
            <a:chOff x="1916986" y="2445092"/>
            <a:chExt cx="270482" cy="225402"/>
          </a:xfrm>
          <a:solidFill>
            <a:schemeClr val="accent6"/>
          </a:solidFill>
        </p:grpSpPr>
        <p:sp>
          <p:nvSpPr>
            <p:cNvPr id="33" name="Стрелка вправо 32"/>
            <p:cNvSpPr/>
            <p:nvPr/>
          </p:nvSpPr>
          <p:spPr>
            <a:xfrm rot="5400000">
              <a:off x="1939526" y="2422552"/>
              <a:ext cx="225402" cy="270482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Стрелка вправо 4"/>
            <p:cNvSpPr/>
            <p:nvPr/>
          </p:nvSpPr>
          <p:spPr>
            <a:xfrm>
              <a:off x="1971083" y="2445092"/>
              <a:ext cx="162290" cy="15778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b="0" kern="1200"/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467544" y="1203598"/>
            <a:ext cx="60855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Какова </a:t>
            </a:r>
            <a:r>
              <a:rPr lang="ru-RU" u="sng" dirty="0" smtClean="0">
                <a:solidFill>
                  <a:schemeClr val="tx2"/>
                </a:solidFill>
                <a:uFill>
                  <a:solidFill>
                    <a:schemeClr val="accent6"/>
                  </a:solidFill>
                </a:uFill>
              </a:rPr>
              <a:t>главная цель</a:t>
            </a:r>
            <a:r>
              <a:rPr lang="ru-RU" dirty="0" smtClean="0">
                <a:solidFill>
                  <a:schemeClr val="tx2"/>
                </a:solidFill>
                <a:uFill>
                  <a:solidFill>
                    <a:schemeClr val="accent6"/>
                  </a:solidFill>
                </a:uFill>
              </a:rPr>
              <a:t> </a:t>
            </a:r>
            <a:r>
              <a:rPr lang="ru-RU" dirty="0" smtClean="0">
                <a:solidFill>
                  <a:schemeClr val="tx2"/>
                </a:solidFill>
              </a:rPr>
              <a:t>инициативного бюджетирования? 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95536" y="3219822"/>
            <a:ext cx="820891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b="1" dirty="0" smtClean="0">
                <a:solidFill>
                  <a:schemeClr val="accent6"/>
                </a:solidFill>
              </a:rPr>
              <a:t>Госпрограмма</a:t>
            </a:r>
            <a:r>
              <a:rPr lang="ru-RU" sz="9600" b="1" dirty="0" smtClean="0">
                <a:solidFill>
                  <a:schemeClr val="accent6"/>
                </a:solidFill>
              </a:rPr>
              <a:t>?</a:t>
            </a:r>
            <a:endParaRPr lang="ru-RU" sz="8800" b="1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20508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143346" y="144496"/>
            <a:ext cx="1402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Вопрос №8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8" name="Содержимое 7" descr="9-screensho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51843" y="1059582"/>
            <a:ext cx="6400000" cy="3600000"/>
          </a:xfrm>
          <a:ln>
            <a:solidFill>
              <a:schemeClr val="tx2"/>
            </a:solidFill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143346" y="144496"/>
            <a:ext cx="1402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Вопрос №9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4" name="Содержимое 3" descr="10-screensho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51843" y="1059582"/>
            <a:ext cx="6400000" cy="3600000"/>
          </a:xfrm>
          <a:ln>
            <a:solidFill>
              <a:schemeClr val="tx2"/>
            </a:solidFill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/>
                </a:solidFill>
              </a:rPr>
              <a:t>Риски и барьеры</a:t>
            </a:r>
            <a:endParaRPr lang="ru-RU" dirty="0">
              <a:solidFill>
                <a:schemeClr val="accent6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54405443"/>
              </p:ext>
            </p:extLst>
          </p:nvPr>
        </p:nvGraphicFramePr>
        <p:xfrm>
          <a:off x="395536" y="1380207"/>
          <a:ext cx="5915000" cy="3279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Овал 5"/>
          <p:cNvSpPr/>
          <p:nvPr/>
        </p:nvSpPr>
        <p:spPr>
          <a:xfrm>
            <a:off x="5662464" y="1563638"/>
            <a:ext cx="540000" cy="51040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Ц</a:t>
            </a:r>
            <a:endParaRPr lang="ru-RU" b="1" dirty="0"/>
          </a:p>
        </p:txBody>
      </p:sp>
      <p:cxnSp>
        <p:nvCxnSpPr>
          <p:cNvPr id="19" name="Прямая со стрелкой 18"/>
          <p:cNvCxnSpPr/>
          <p:nvPr/>
        </p:nvCxnSpPr>
        <p:spPr>
          <a:xfrm>
            <a:off x="4480942" y="2395984"/>
            <a:ext cx="0" cy="36004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09149" y="536476"/>
            <a:ext cx="1512002" cy="520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6732240" y="2859782"/>
            <a:ext cx="1728192" cy="120032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-252000">
              <a:spcBef>
                <a:spcPts val="600"/>
              </a:spcBef>
            </a:pPr>
            <a:r>
              <a:rPr lang="ru-RU" sz="1200" dirty="0" smtClean="0">
                <a:solidFill>
                  <a:schemeClr val="tx2"/>
                </a:solidFill>
              </a:rPr>
              <a:t>Что может помешать достижению целей проекта инициативного бюджетирования в Ростовской области?</a:t>
            </a:r>
            <a:endParaRPr lang="ru-RU" sz="1200" i="1" dirty="0" smtClean="0">
              <a:solidFill>
                <a:schemeClr val="tx2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444208" y="1016104"/>
            <a:ext cx="1401937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800" b="1" dirty="0" smtClean="0">
                <a:solidFill>
                  <a:schemeClr val="accent6"/>
                </a:solidFill>
              </a:rPr>
              <a:t>?</a:t>
            </a:r>
            <a:endParaRPr lang="ru-RU" sz="11500" b="1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143346" y="144496"/>
            <a:ext cx="15311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Вопрос №10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4" name="Содержимое 3" descr="12-screensho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555526"/>
            <a:ext cx="7680000" cy="4320000"/>
          </a:xfrm>
          <a:ln>
            <a:solidFill>
              <a:schemeClr val="tx2"/>
            </a:solidFill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539"/>
            <a:ext cx="6707088" cy="10287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D7B46E"/>
                </a:solidFill>
              </a:rPr>
              <a:t>Задачи и мероприятия</a:t>
            </a:r>
            <a:endParaRPr lang="ru-RU" dirty="0">
              <a:solidFill>
                <a:srgbClr val="D7B46E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1652211"/>
              </p:ext>
            </p:extLst>
          </p:nvPr>
        </p:nvGraphicFramePr>
        <p:xfrm>
          <a:off x="395536" y="1275606"/>
          <a:ext cx="5915000" cy="3279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Овал 5"/>
          <p:cNvSpPr/>
          <p:nvPr/>
        </p:nvSpPr>
        <p:spPr>
          <a:xfrm>
            <a:off x="5472121" y="1419622"/>
            <a:ext cx="540039" cy="540039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Ц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732240" y="2544455"/>
            <a:ext cx="1872208" cy="146193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52000" indent="-252000">
              <a:spcBef>
                <a:spcPts val="600"/>
              </a:spcBef>
              <a:buFont typeface="Symbol" pitchFamily="18" charset="2"/>
              <a:buChar char="-"/>
            </a:pPr>
            <a:r>
              <a:rPr lang="ru-RU" sz="1200" b="1" dirty="0" smtClean="0">
                <a:solidFill>
                  <a:schemeClr val="tx2"/>
                </a:solidFill>
              </a:rPr>
              <a:t>шаги</a:t>
            </a:r>
            <a:r>
              <a:rPr lang="ru-RU" sz="1200" dirty="0" smtClean="0">
                <a:solidFill>
                  <a:schemeClr val="tx2"/>
                </a:solidFill>
              </a:rPr>
              <a:t> в достижении целей проекта инициативного бюджетирования в Ростовской области</a:t>
            </a:r>
          </a:p>
          <a:p>
            <a:pPr marL="252000" indent="-252000">
              <a:spcBef>
                <a:spcPts val="600"/>
              </a:spcBef>
              <a:buFont typeface="Symbol" pitchFamily="18" charset="2"/>
              <a:buChar char="-"/>
            </a:pPr>
            <a:r>
              <a:rPr lang="ru-RU" sz="1200" b="1" dirty="0" smtClean="0">
                <a:solidFill>
                  <a:schemeClr val="tx2"/>
                </a:solidFill>
              </a:rPr>
              <a:t>«удары»</a:t>
            </a:r>
            <a:r>
              <a:rPr lang="ru-RU" sz="1200" dirty="0" smtClean="0">
                <a:solidFill>
                  <a:schemeClr val="tx2"/>
                </a:solidFill>
              </a:rPr>
              <a:t> по рискам </a:t>
            </a:r>
            <a:br>
              <a:rPr lang="ru-RU" sz="1200" dirty="0" smtClean="0">
                <a:solidFill>
                  <a:schemeClr val="tx2"/>
                </a:solidFill>
              </a:rPr>
            </a:br>
            <a:r>
              <a:rPr lang="ru-RU" sz="1200" dirty="0" smtClean="0">
                <a:solidFill>
                  <a:schemeClr val="tx2"/>
                </a:solidFill>
              </a:rPr>
              <a:t>и барьерам проекта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444208" y="902866"/>
            <a:ext cx="1401937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500" b="1" dirty="0" smtClean="0">
                <a:solidFill>
                  <a:schemeClr val="accent6"/>
                </a:solidFill>
              </a:rPr>
              <a:t>?</a:t>
            </a:r>
            <a:endParaRPr lang="ru-RU" sz="11500" b="1" dirty="0">
              <a:solidFill>
                <a:schemeClr val="accent6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09149" y="536476"/>
            <a:ext cx="1512002" cy="520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611560" y="4424213"/>
            <a:ext cx="16667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52000" indent="-252000">
              <a:spcBef>
                <a:spcPts val="600"/>
              </a:spcBef>
            </a:pPr>
            <a:r>
              <a:rPr lang="ru-RU" sz="1400" dirty="0" smtClean="0">
                <a:solidFill>
                  <a:schemeClr val="accent4">
                    <a:lumMod val="75000"/>
                  </a:schemeClr>
                </a:solidFill>
              </a:rPr>
              <a:t>* </a:t>
            </a:r>
            <a:r>
              <a:rPr lang="ru-RU" sz="1400" i="1" dirty="0" smtClean="0">
                <a:solidFill>
                  <a:schemeClr val="accent4">
                    <a:lumMod val="75000"/>
                  </a:schemeClr>
                </a:solidFill>
              </a:rPr>
              <a:t>Задача = глагол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143346" y="144496"/>
            <a:ext cx="15140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Вопрос №11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4" name="Содержимое 3" descr="14-screensho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555526"/>
            <a:ext cx="7680000" cy="4320000"/>
          </a:xfrm>
          <a:ln>
            <a:solidFill>
              <a:schemeClr val="tx2"/>
            </a:solidFill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 r="114"/>
          <a:stretch>
            <a:fillRect/>
          </a:stretch>
        </p:blipFill>
        <p:spPr bwMode="auto">
          <a:xfrm>
            <a:off x="1921558" y="230121"/>
            <a:ext cx="7056784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251520" y="174898"/>
            <a:ext cx="6707088" cy="1028700"/>
          </a:xfrm>
          <a:prstGeom prst="rect">
            <a:avLst/>
          </a:prstGeom>
        </p:spPr>
        <p:txBody>
          <a:bodyPr vert="horz" lIns="91416" tIns="45707" rIns="91416" bIns="45707" rtlCol="0" anchor="b">
            <a:normAutofit fontScale="97500"/>
          </a:bodyPr>
          <a:lstStyle/>
          <a:p>
            <a:pPr marL="0" marR="0" lvl="0" indent="0" algn="l" defTabSz="91415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all" spc="-60" normalizeH="0" baseline="0" noProof="0" dirty="0" smtClean="0">
                <a:ln>
                  <a:noFill/>
                </a:ln>
                <a:solidFill>
                  <a:srgbClr val="D7B46E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ОПЫТ</a:t>
            </a:r>
            <a:endParaRPr kumimoji="0" lang="ru-RU" sz="3600" b="0" i="0" u="none" strike="noStrike" kern="1200" cap="all" spc="-60" normalizeH="0" baseline="0" noProof="0" dirty="0">
              <a:ln>
                <a:noFill/>
              </a:ln>
              <a:solidFill>
                <a:srgbClr val="D7B46E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Содержимое 6"/>
          <p:cNvSpPr txBox="1">
            <a:spLocks/>
          </p:cNvSpPr>
          <p:nvPr/>
        </p:nvSpPr>
        <p:spPr>
          <a:xfrm>
            <a:off x="251520" y="1275606"/>
            <a:ext cx="1512168" cy="2088232"/>
          </a:xfrm>
          <a:prstGeom prst="rect">
            <a:avLst/>
          </a:prstGeom>
          <a:ln>
            <a:solidFill>
              <a:srgbClr val="FFFFFF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16" tIns="45707" rIns="91416" bIns="45707" rtlCol="0" anchor="t">
            <a:normAutofit/>
          </a:bodyPr>
          <a:lstStyle>
            <a:lvl1pPr marL="0" indent="0" algn="l" defTabSz="914157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079" indent="-182831" algn="l" defTabSz="914157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2697" indent="-228539" algn="l" defTabSz="914157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599775" indent="-228539" algn="l" defTabSz="914157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6854" indent="-228539" algn="l" defTabSz="914157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3933" indent="-228539" algn="l" defTabSz="914157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011" indent="-228539" algn="l" defTabSz="914157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8090" indent="-228539" algn="l" defTabSz="914157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5169" indent="-228539" algn="l" defTabSz="914157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0" dirty="0" smtClean="0">
                <a:solidFill>
                  <a:schemeClr val="accent4">
                    <a:lumMod val="50000"/>
                  </a:schemeClr>
                </a:solidFill>
              </a:rPr>
              <a:t>Портал программы поддержки местных инициатив Ставропольского края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/>
                </a:solidFill>
              </a:rPr>
              <a:t>ЦИТАТА</a:t>
            </a:r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80146" y="1491630"/>
            <a:ext cx="5368850" cy="2952328"/>
          </a:xfr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1800" dirty="0" smtClean="0">
                <a:solidFill>
                  <a:schemeClr val="tx2"/>
                </a:solidFill>
              </a:rPr>
              <a:t>Любой город может успешно развиваться только вместе с жителями, на основе учёта их мнения, их инициатив, когда работают сильные институты прямой демократии </a:t>
            </a:r>
            <a:br>
              <a:rPr lang="ru-RU" sz="1800" dirty="0" smtClean="0">
                <a:solidFill>
                  <a:schemeClr val="tx2"/>
                </a:solidFill>
              </a:rPr>
            </a:br>
            <a:r>
              <a:rPr lang="ru-RU" sz="1800" dirty="0" smtClean="0">
                <a:solidFill>
                  <a:schemeClr val="tx2"/>
                </a:solidFill>
              </a:rPr>
              <a:t>и местного самоуправления, эффективные механизмы коммуникаций </a:t>
            </a:r>
            <a:br>
              <a:rPr lang="ru-RU" sz="1800" dirty="0" smtClean="0">
                <a:solidFill>
                  <a:schemeClr val="tx2"/>
                </a:solidFill>
              </a:rPr>
            </a:br>
            <a:r>
              <a:rPr lang="ru-RU" sz="1800" dirty="0" smtClean="0">
                <a:solidFill>
                  <a:schemeClr val="tx2"/>
                </a:solidFill>
              </a:rPr>
              <a:t>с людьми.</a:t>
            </a:r>
          </a:p>
          <a:p>
            <a:r>
              <a:rPr lang="ru-RU" sz="1800" b="0" dirty="0" smtClean="0">
                <a:solidFill>
                  <a:schemeClr val="tx2"/>
                </a:solidFill>
              </a:rPr>
              <a:t>Владимир ПУТИН, выступление </a:t>
            </a:r>
            <a:br>
              <a:rPr lang="ru-RU" sz="1800" b="0" dirty="0" smtClean="0">
                <a:solidFill>
                  <a:schemeClr val="tx2"/>
                </a:solidFill>
              </a:rPr>
            </a:br>
            <a:r>
              <a:rPr lang="ru-RU" sz="1800" b="0" dirty="0" smtClean="0">
                <a:solidFill>
                  <a:schemeClr val="tx2"/>
                </a:solidFill>
              </a:rPr>
              <a:t>на Московском урбанистическом форуме,  </a:t>
            </a:r>
            <a:br>
              <a:rPr lang="ru-RU" sz="1800" b="0" dirty="0" smtClean="0">
                <a:solidFill>
                  <a:schemeClr val="tx2"/>
                </a:solidFill>
              </a:rPr>
            </a:br>
            <a:r>
              <a:rPr lang="ru-RU" sz="1800" b="0" dirty="0" smtClean="0">
                <a:solidFill>
                  <a:schemeClr val="tx2"/>
                </a:solidFill>
              </a:rPr>
              <a:t>18 июля 2018 года</a:t>
            </a:r>
            <a:endParaRPr lang="ru-RU" sz="1800" b="0" dirty="0">
              <a:solidFill>
                <a:schemeClr val="tx2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324840" y="280195"/>
            <a:ext cx="720080" cy="306000"/>
          </a:xfrm>
          <a:prstGeom prst="rect">
            <a:avLst/>
          </a:prstGeom>
          <a:solidFill>
            <a:schemeClr val="tx2"/>
          </a:solidFill>
          <a:ln w="1905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 algn="ctr"/>
            <a:r>
              <a:rPr lang="ru-RU" sz="1000" b="1" dirty="0" smtClean="0">
                <a:solidFill>
                  <a:schemeClr val="bg1"/>
                </a:solidFill>
              </a:rPr>
              <a:t>menti.com</a:t>
            </a:r>
          </a:p>
          <a:p>
            <a:pPr algn="ctr"/>
            <a:r>
              <a:rPr lang="ru-RU" sz="1000" b="1" dirty="0" smtClean="0">
                <a:solidFill>
                  <a:schemeClr val="bg1"/>
                </a:solidFill>
              </a:rPr>
              <a:t>25 40 12</a:t>
            </a:r>
            <a:endParaRPr lang="ru-RU" sz="1000" b="1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09149" y="536476"/>
            <a:ext cx="1512002" cy="520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143346" y="144496"/>
            <a:ext cx="1402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Вопрос №2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9" name="Содержимое 8" descr="2-screensho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51843" y="1059582"/>
            <a:ext cx="6400000" cy="3600000"/>
          </a:xfrm>
          <a:ln>
            <a:solidFill>
              <a:schemeClr val="tx2"/>
            </a:solidFill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8" name="Picture 8" descr="https://pmisk.ru/uploads/projects-after/3d1255cb75d9ef9c5fc6a4be1ff3b952.JPG"/>
          <p:cNvPicPr>
            <a:picLocks noChangeAspect="1" noChangeArrowheads="1"/>
          </p:cNvPicPr>
          <p:nvPr/>
        </p:nvPicPr>
        <p:blipFill>
          <a:blip r:embed="rId2" cstate="print"/>
          <a:srcRect l="24992" t="24992"/>
          <a:stretch>
            <a:fillRect/>
          </a:stretch>
        </p:blipFill>
        <p:spPr bwMode="auto">
          <a:xfrm>
            <a:off x="7034126" y="1419622"/>
            <a:ext cx="1920000" cy="1440000"/>
          </a:xfrm>
          <a:prstGeom prst="rect">
            <a:avLst/>
          </a:prstGeom>
          <a:noFill/>
        </p:spPr>
      </p:pic>
      <p:pic>
        <p:nvPicPr>
          <p:cNvPr id="15366" name="Picture 6" descr="https://pmisk.ru/uploads/projects-before/190d5d82cb181c42ba242839b2f6db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419622"/>
            <a:ext cx="1919999" cy="1440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/>
                </a:solidFill>
              </a:rPr>
              <a:t>ОПРЕДЕЛЕНИЕ</a:t>
            </a:r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458468"/>
            <a:ext cx="4176464" cy="3345530"/>
          </a:xfr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1600" dirty="0" smtClean="0">
                <a:solidFill>
                  <a:srgbClr val="23376E"/>
                </a:solidFill>
                <a:latin typeface="+mj-lt"/>
              </a:rPr>
              <a:t>ИНИЦИАТИВНОЕ БЮДЖЕТИРОВАНИЕ </a:t>
            </a:r>
            <a:r>
              <a:rPr lang="ru-RU" sz="1600" b="0" dirty="0" smtClean="0">
                <a:solidFill>
                  <a:srgbClr val="23376E"/>
                </a:solidFill>
              </a:rPr>
              <a:t>– </a:t>
            </a:r>
            <a:br>
              <a:rPr lang="ru-RU" sz="1600" b="0" dirty="0" smtClean="0">
                <a:solidFill>
                  <a:srgbClr val="23376E"/>
                </a:solidFill>
              </a:rPr>
            </a:br>
            <a:r>
              <a:rPr lang="ru-RU" sz="1600" b="0" dirty="0" smtClean="0">
                <a:solidFill>
                  <a:srgbClr val="23376E"/>
                </a:solidFill>
                <a:cs typeface="Cambria"/>
              </a:rPr>
              <a:t>совокупность практик </a:t>
            </a:r>
            <a:r>
              <a:rPr lang="ru-RU" sz="1600" b="0" u="sng" dirty="0" smtClean="0">
                <a:solidFill>
                  <a:srgbClr val="23376E"/>
                </a:solidFill>
                <a:uFill>
                  <a:solidFill>
                    <a:schemeClr val="accent6"/>
                  </a:solidFill>
                </a:uFill>
                <a:cs typeface="Cambria"/>
              </a:rPr>
              <a:t>участия населения </a:t>
            </a:r>
            <a:r>
              <a:rPr lang="ru-RU" sz="1600" b="0" dirty="0" smtClean="0">
                <a:solidFill>
                  <a:srgbClr val="23376E"/>
                </a:solidFill>
                <a:cs typeface="Cambria"/>
              </a:rPr>
              <a:t>в определении и выборе проектов, направленных на решение </a:t>
            </a:r>
            <a:r>
              <a:rPr lang="ru-RU" sz="1600" b="0" u="sng" dirty="0" smtClean="0">
                <a:solidFill>
                  <a:srgbClr val="23376E"/>
                </a:solidFill>
                <a:uFill>
                  <a:solidFill>
                    <a:schemeClr val="accent6"/>
                  </a:solidFill>
                </a:uFill>
                <a:cs typeface="Cambria"/>
              </a:rPr>
              <a:t>вопросов местного значения</a:t>
            </a:r>
            <a:r>
              <a:rPr lang="ru-RU" sz="1600" b="0" dirty="0" smtClean="0">
                <a:solidFill>
                  <a:srgbClr val="23376E"/>
                </a:solidFill>
                <a:cs typeface="Cambria"/>
              </a:rPr>
              <a:t>, финансируемых </a:t>
            </a:r>
            <a:br>
              <a:rPr lang="ru-RU" sz="1600" b="0" dirty="0" smtClean="0">
                <a:solidFill>
                  <a:srgbClr val="23376E"/>
                </a:solidFill>
                <a:cs typeface="Cambria"/>
              </a:rPr>
            </a:br>
            <a:r>
              <a:rPr lang="ru-RU" sz="1600" b="0" dirty="0" smtClean="0">
                <a:solidFill>
                  <a:srgbClr val="23376E"/>
                </a:solidFill>
                <a:cs typeface="Cambria"/>
              </a:rPr>
              <a:t>за счет расходов местного бюджета </a:t>
            </a:r>
            <a:br>
              <a:rPr lang="ru-RU" sz="1600" b="0" dirty="0" smtClean="0">
                <a:solidFill>
                  <a:srgbClr val="23376E"/>
                </a:solidFill>
                <a:cs typeface="Cambria"/>
              </a:rPr>
            </a:br>
            <a:r>
              <a:rPr lang="ru-RU" sz="1600" b="0" dirty="0" smtClean="0">
                <a:solidFill>
                  <a:srgbClr val="23376E"/>
                </a:solidFill>
                <a:cs typeface="Cambria"/>
              </a:rPr>
              <a:t>с возможным привлечением субсидий </a:t>
            </a:r>
            <a:br>
              <a:rPr lang="ru-RU" sz="1600" b="0" dirty="0" smtClean="0">
                <a:solidFill>
                  <a:srgbClr val="23376E"/>
                </a:solidFill>
                <a:cs typeface="Cambria"/>
              </a:rPr>
            </a:br>
            <a:r>
              <a:rPr lang="ru-RU" sz="1600" b="0" dirty="0" smtClean="0">
                <a:solidFill>
                  <a:srgbClr val="23376E"/>
                </a:solidFill>
                <a:cs typeface="Cambria"/>
              </a:rPr>
              <a:t>из бюджета субъекта РФ, </a:t>
            </a:r>
            <a:r>
              <a:rPr lang="ru-RU" sz="1600" b="0" u="sng" dirty="0" smtClean="0">
                <a:solidFill>
                  <a:srgbClr val="23376E"/>
                </a:solidFill>
                <a:uFill>
                  <a:solidFill>
                    <a:schemeClr val="accent6"/>
                  </a:solidFill>
                </a:uFill>
                <a:cs typeface="Cambria"/>
              </a:rPr>
              <a:t>инициативных платежей</a:t>
            </a:r>
            <a:r>
              <a:rPr lang="ru-RU" sz="1600" b="0" dirty="0" smtClean="0">
                <a:solidFill>
                  <a:srgbClr val="23376E"/>
                </a:solidFill>
                <a:cs typeface="Cambria"/>
              </a:rPr>
              <a:t> граждан, предпринимателей </a:t>
            </a:r>
            <a:br>
              <a:rPr lang="ru-RU" sz="1600" b="0" dirty="0" smtClean="0">
                <a:solidFill>
                  <a:srgbClr val="23376E"/>
                </a:solidFill>
                <a:cs typeface="Cambria"/>
              </a:rPr>
            </a:br>
            <a:r>
              <a:rPr lang="ru-RU" sz="1600" b="0" dirty="0" smtClean="0">
                <a:solidFill>
                  <a:srgbClr val="23376E"/>
                </a:solidFill>
                <a:cs typeface="Cambria"/>
              </a:rPr>
              <a:t>и юридических лиц, а также в последующем контроле за реализацией отобранных проектов.</a:t>
            </a:r>
            <a:endParaRPr lang="ru-RU" sz="1600" b="0" dirty="0">
              <a:solidFill>
                <a:srgbClr val="23376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324840" y="280195"/>
            <a:ext cx="720080" cy="306000"/>
          </a:xfrm>
          <a:prstGeom prst="rect">
            <a:avLst/>
          </a:prstGeom>
          <a:solidFill>
            <a:schemeClr val="tx2"/>
          </a:solidFill>
          <a:ln w="1905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 algn="ctr"/>
            <a:r>
              <a:rPr lang="ru-RU" sz="1000" b="1" dirty="0" smtClean="0">
                <a:solidFill>
                  <a:schemeClr val="bg1"/>
                </a:solidFill>
              </a:rPr>
              <a:t>menti.com</a:t>
            </a:r>
          </a:p>
          <a:p>
            <a:pPr algn="ctr"/>
            <a:r>
              <a:rPr lang="ru-RU" sz="1000" b="1" dirty="0" smtClean="0">
                <a:solidFill>
                  <a:schemeClr val="bg1"/>
                </a:solidFill>
              </a:rPr>
              <a:t>25 40 12</a:t>
            </a:r>
            <a:endParaRPr lang="ru-RU" sz="1000" b="1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09149" y="536476"/>
            <a:ext cx="1512002" cy="520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6183530" y="2499742"/>
            <a:ext cx="81251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+mj-lt"/>
              </a:rPr>
              <a:t>БЫЛО</a:t>
            </a:r>
            <a:endParaRPr lang="ru-RU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055738" y="2499742"/>
            <a:ext cx="88755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+mj-lt"/>
              </a:rPr>
              <a:t>СТАЛО</a:t>
            </a:r>
            <a:endParaRPr lang="ru-RU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04048" y="2931790"/>
            <a:ext cx="3888432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4">
                    <a:lumMod val="75000"/>
                  </a:schemeClr>
                </a:solidFill>
              </a:rPr>
              <a:t>Ремонт автодороги местного значения </a:t>
            </a:r>
            <a:br>
              <a:rPr lang="ru-RU" sz="1200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1200" dirty="0" smtClean="0">
                <a:solidFill>
                  <a:schemeClr val="accent4">
                    <a:lumMod val="75000"/>
                  </a:schemeClr>
                </a:solidFill>
              </a:rPr>
              <a:t>по ул. Молодежная в пос. </a:t>
            </a:r>
            <a:r>
              <a:rPr lang="ru-RU" sz="1200" dirty="0" err="1" smtClean="0">
                <a:solidFill>
                  <a:schemeClr val="accent4">
                    <a:lumMod val="75000"/>
                  </a:schemeClr>
                </a:solidFill>
              </a:rPr>
              <a:t>Прикалаусский</a:t>
            </a:r>
            <a:r>
              <a:rPr lang="ru-RU" sz="1200" dirty="0" smtClean="0">
                <a:solidFill>
                  <a:schemeClr val="accent4">
                    <a:lumMod val="75000"/>
                  </a:schemeClr>
                </a:solidFill>
              </a:rPr>
              <a:t> Петровского района Ставропольского края</a:t>
            </a:r>
          </a:p>
          <a:p>
            <a:endParaRPr lang="ru-RU" sz="1000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ru-RU" sz="1000" dirty="0" smtClean="0">
                <a:solidFill>
                  <a:schemeClr val="accent4">
                    <a:lumMod val="75000"/>
                  </a:schemeClr>
                </a:solidFill>
              </a:rPr>
              <a:t>2 237 587 руб. </a:t>
            </a:r>
            <a:r>
              <a:rPr lang="mr-IN" sz="1000" dirty="0" smtClean="0">
                <a:solidFill>
                  <a:schemeClr val="accent4">
                    <a:lumMod val="75000"/>
                  </a:schemeClr>
                </a:solidFill>
              </a:rPr>
              <a:t>–</a:t>
            </a:r>
            <a:r>
              <a:rPr lang="ru-RU" sz="1000" dirty="0" smtClean="0">
                <a:solidFill>
                  <a:schemeClr val="accent4">
                    <a:lumMod val="75000"/>
                  </a:schemeClr>
                </a:solidFill>
              </a:rPr>
              <a:t> стоимость, в том числе: </a:t>
            </a:r>
          </a:p>
          <a:p>
            <a:r>
              <a:rPr lang="ru-RU" sz="1000" dirty="0" smtClean="0">
                <a:solidFill>
                  <a:schemeClr val="accent4">
                    <a:lumMod val="75000"/>
                  </a:schemeClr>
                </a:solidFill>
              </a:rPr>
              <a:t>1 731 070(77%) </a:t>
            </a:r>
            <a:r>
              <a:rPr lang="mr-IN" sz="1000" dirty="0" smtClean="0">
                <a:solidFill>
                  <a:schemeClr val="accent4">
                    <a:lumMod val="75000"/>
                  </a:schemeClr>
                </a:solidFill>
              </a:rPr>
              <a:t>–</a:t>
            </a:r>
            <a:r>
              <a:rPr lang="ru-RU" sz="1000" dirty="0" smtClean="0">
                <a:solidFill>
                  <a:schemeClr val="accent4">
                    <a:lumMod val="75000"/>
                  </a:schemeClr>
                </a:solidFill>
              </a:rPr>
              <a:t> краевой бюджет</a:t>
            </a:r>
          </a:p>
          <a:p>
            <a:r>
              <a:rPr lang="ru-RU" sz="1000" dirty="0" smtClean="0">
                <a:solidFill>
                  <a:schemeClr val="accent4">
                    <a:lumMod val="75000"/>
                  </a:schemeClr>
                </a:solidFill>
              </a:rPr>
              <a:t>248 617 (11%) </a:t>
            </a:r>
            <a:r>
              <a:rPr lang="mr-IN" sz="1000" dirty="0" smtClean="0">
                <a:solidFill>
                  <a:schemeClr val="accent4">
                    <a:lumMod val="75000"/>
                  </a:schemeClr>
                </a:solidFill>
              </a:rPr>
              <a:t>–</a:t>
            </a:r>
            <a:r>
              <a:rPr lang="ru-RU" sz="1000" dirty="0" smtClean="0">
                <a:solidFill>
                  <a:schemeClr val="accent4">
                    <a:lumMod val="75000"/>
                  </a:schemeClr>
                </a:solidFill>
              </a:rPr>
              <a:t> местный бюджет</a:t>
            </a:r>
          </a:p>
          <a:p>
            <a:r>
              <a:rPr lang="ru-RU" sz="1000" dirty="0" smtClean="0">
                <a:solidFill>
                  <a:schemeClr val="accent4">
                    <a:lumMod val="75000"/>
                  </a:schemeClr>
                </a:solidFill>
              </a:rPr>
              <a:t>230 000 (10%) </a:t>
            </a:r>
            <a:r>
              <a:rPr lang="mr-IN" sz="1000" dirty="0" smtClean="0">
                <a:solidFill>
                  <a:schemeClr val="accent4">
                    <a:lumMod val="75000"/>
                  </a:schemeClr>
                </a:solidFill>
              </a:rPr>
              <a:t>–</a:t>
            </a:r>
            <a:r>
              <a:rPr lang="ru-RU" sz="1000" dirty="0" smtClean="0">
                <a:solidFill>
                  <a:schemeClr val="accent4">
                    <a:lumMod val="75000"/>
                  </a:schemeClr>
                </a:solidFill>
              </a:rPr>
              <a:t> средства организаций</a:t>
            </a:r>
          </a:p>
          <a:p>
            <a:r>
              <a:rPr lang="ru-RU" sz="1000" dirty="0" smtClean="0">
                <a:solidFill>
                  <a:schemeClr val="accent4">
                    <a:lumMod val="75000"/>
                  </a:schemeClr>
                </a:solidFill>
              </a:rPr>
              <a:t>27900 (1%) </a:t>
            </a:r>
            <a:r>
              <a:rPr lang="mr-IN" sz="1000" dirty="0" smtClean="0">
                <a:solidFill>
                  <a:schemeClr val="accent4">
                    <a:lumMod val="75000"/>
                  </a:schemeClr>
                </a:solidFill>
              </a:rPr>
              <a:t>–</a:t>
            </a:r>
            <a:r>
              <a:rPr lang="ru-RU" sz="1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1000" dirty="0">
                <a:solidFill>
                  <a:schemeClr val="accent4">
                    <a:lumMod val="75000"/>
                  </a:schemeClr>
                </a:solidFill>
              </a:rPr>
              <a:t>средства населения</a:t>
            </a:r>
            <a:endParaRPr lang="ru-RU" sz="1000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ru-RU" sz="1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ru-RU" sz="1000" dirty="0">
              <a:solidFill>
                <a:schemeClr val="accent4">
                  <a:lumMod val="75000"/>
                </a:schemeClr>
              </a:solidFill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4235450" y="2472690"/>
          <a:ext cx="673100" cy="198120"/>
        </p:xfrm>
        <a:graphic>
          <a:graphicData uri="http://schemas.openxmlformats.org/drawingml/2006/table">
            <a:tbl>
              <a:tblPr/>
              <a:tblGrid>
                <a:gridCol w="673100"/>
              </a:tblGrid>
              <a:tr h="198120">
                <a:tc>
                  <a:txBody>
                    <a:bodyPr/>
                    <a:lstStyle/>
                    <a:p>
                      <a:pPr algn="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3150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D7B46E"/>
                </a:solidFill>
              </a:rPr>
              <a:t>Этапы реализации</a:t>
            </a:r>
            <a:endParaRPr lang="ru-RU" dirty="0">
              <a:solidFill>
                <a:srgbClr val="D7B46E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379810"/>
            <a:ext cx="4248472" cy="3280172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349200" indent="-457200">
              <a:spcBef>
                <a:spcPts val="0"/>
              </a:spcBef>
              <a:buClr>
                <a:schemeClr val="accent6"/>
              </a:buClr>
              <a:buSzPct val="120000"/>
              <a:buFont typeface="+mj-lt"/>
              <a:buAutoNum type="arabicPeriod"/>
            </a:pPr>
            <a:r>
              <a:rPr lang="ru-RU" sz="1600" b="0" dirty="0" smtClean="0">
                <a:solidFill>
                  <a:srgbClr val="23376E"/>
                </a:solidFill>
              </a:rPr>
              <a:t>Информирование и обучение </a:t>
            </a:r>
          </a:p>
          <a:p>
            <a:pPr marL="457200" indent="-457200">
              <a:spcBef>
                <a:spcPts val="0"/>
              </a:spcBef>
              <a:buClr>
                <a:schemeClr val="accent6"/>
              </a:buClr>
              <a:buSzPct val="120000"/>
              <a:buFont typeface="+mj-lt"/>
              <a:buAutoNum type="arabicPeriod"/>
            </a:pPr>
            <a:r>
              <a:rPr lang="ru-RU" sz="1600" b="0" dirty="0" smtClean="0">
                <a:solidFill>
                  <a:srgbClr val="23376E"/>
                </a:solidFill>
              </a:rPr>
              <a:t>Выдвижение проектов</a:t>
            </a:r>
          </a:p>
          <a:p>
            <a:pPr marL="457200" indent="-457200">
              <a:spcBef>
                <a:spcPts val="0"/>
              </a:spcBef>
              <a:buClr>
                <a:schemeClr val="accent6"/>
              </a:buClr>
              <a:buSzPct val="120000"/>
              <a:buFont typeface="+mj-lt"/>
              <a:buAutoNum type="arabicPeriod"/>
            </a:pPr>
            <a:r>
              <a:rPr lang="ru-RU" sz="1600" b="0" dirty="0" smtClean="0">
                <a:solidFill>
                  <a:srgbClr val="23376E"/>
                </a:solidFill>
              </a:rPr>
              <a:t>Общественные обсуждения и голосования за проекты</a:t>
            </a:r>
          </a:p>
          <a:p>
            <a:pPr marL="457200" indent="-457200">
              <a:spcBef>
                <a:spcPts val="0"/>
              </a:spcBef>
              <a:buClr>
                <a:schemeClr val="accent6"/>
              </a:buClr>
              <a:buSzPct val="120000"/>
              <a:buFont typeface="+mj-lt"/>
              <a:buAutoNum type="arabicPeriod"/>
            </a:pPr>
            <a:r>
              <a:rPr lang="ru-RU" sz="1600" b="0" dirty="0" smtClean="0">
                <a:solidFill>
                  <a:srgbClr val="23376E"/>
                </a:solidFill>
              </a:rPr>
              <a:t>Подготовка конкурсной заявки проекта</a:t>
            </a:r>
          </a:p>
          <a:p>
            <a:pPr marL="457200" indent="-457200">
              <a:spcBef>
                <a:spcPts val="0"/>
              </a:spcBef>
              <a:buClr>
                <a:schemeClr val="accent6"/>
              </a:buClr>
              <a:buSzPct val="120000"/>
              <a:buFont typeface="+mj-lt"/>
              <a:buAutoNum type="arabicPeriod"/>
            </a:pPr>
            <a:r>
              <a:rPr lang="ru-RU" sz="1600" b="0" dirty="0" smtClean="0">
                <a:solidFill>
                  <a:srgbClr val="23376E"/>
                </a:solidFill>
              </a:rPr>
              <a:t>Конкурсный отбор проектов</a:t>
            </a:r>
          </a:p>
          <a:p>
            <a:pPr marL="457200" indent="-457200">
              <a:spcBef>
                <a:spcPts val="0"/>
              </a:spcBef>
              <a:buClr>
                <a:schemeClr val="accent6"/>
              </a:buClr>
              <a:buSzPct val="120000"/>
              <a:buFont typeface="+mj-lt"/>
              <a:buAutoNum type="arabicPeriod"/>
            </a:pPr>
            <a:r>
              <a:rPr lang="ru-RU" sz="1600" b="0" dirty="0" smtClean="0">
                <a:solidFill>
                  <a:srgbClr val="23376E"/>
                </a:solidFill>
              </a:rPr>
              <a:t>Реализация проектов с участием населения и организаций</a:t>
            </a:r>
          </a:p>
          <a:p>
            <a:pPr marL="457200" indent="-457200">
              <a:spcBef>
                <a:spcPts val="0"/>
              </a:spcBef>
              <a:buClr>
                <a:schemeClr val="accent6"/>
              </a:buClr>
              <a:buSzPct val="120000"/>
              <a:buFont typeface="+mj-lt"/>
              <a:buAutoNum type="arabicPeriod"/>
            </a:pPr>
            <a:r>
              <a:rPr lang="ru-RU" sz="1600" b="0" dirty="0" smtClean="0">
                <a:solidFill>
                  <a:srgbClr val="23376E"/>
                </a:solidFill>
              </a:rPr>
              <a:t>Общественный контроль за реализацией проекта</a:t>
            </a:r>
            <a:endParaRPr lang="ru-RU" sz="1600" b="0" dirty="0">
              <a:solidFill>
                <a:srgbClr val="23376E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09149" y="536476"/>
            <a:ext cx="1512002" cy="520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Изображение 5" descr="5b76655af5f649aa30931db621ef67ee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3410" y="1419622"/>
            <a:ext cx="1916832" cy="1438622"/>
          </a:xfrm>
          <a:prstGeom prst="rect">
            <a:avLst/>
          </a:prstGeom>
        </p:spPr>
      </p:pic>
      <p:pic>
        <p:nvPicPr>
          <p:cNvPr id="7" name="Изображение 6" descr="dfd6419ae674311025113b796cd92696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7626" y="1419622"/>
            <a:ext cx="1916862" cy="143764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183530" y="2499742"/>
            <a:ext cx="81251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+mj-lt"/>
              </a:rPr>
              <a:t>БЫЛО</a:t>
            </a:r>
            <a:endParaRPr lang="ru-RU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055738" y="2499742"/>
            <a:ext cx="88755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+mj-lt"/>
              </a:rPr>
              <a:t>СТАЛО</a:t>
            </a:r>
            <a:endParaRPr lang="ru-RU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04048" y="2931790"/>
            <a:ext cx="388843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4">
                    <a:lumMod val="50000"/>
                  </a:schemeClr>
                </a:solidFill>
              </a:rPr>
              <a:t>Ремонт Культурно</a:t>
            </a:r>
            <a:r>
              <a:rPr lang="ru-RU" sz="1200" dirty="0">
                <a:solidFill>
                  <a:schemeClr val="accent4">
                    <a:lumMod val="50000"/>
                  </a:schemeClr>
                </a:solidFill>
              </a:rPr>
              <a:t>-досуговый </a:t>
            </a:r>
            <a:r>
              <a:rPr lang="ru-RU" sz="1200" dirty="0" smtClean="0">
                <a:solidFill>
                  <a:schemeClr val="accent4">
                    <a:lumMod val="50000"/>
                  </a:schemeClr>
                </a:solidFill>
              </a:rPr>
              <a:t>центра </a:t>
            </a:r>
            <a:br>
              <a:rPr lang="ru-RU" sz="1200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1200" dirty="0" smtClean="0">
                <a:solidFill>
                  <a:schemeClr val="accent4">
                    <a:lumMod val="50000"/>
                  </a:schemeClr>
                </a:solidFill>
              </a:rPr>
              <a:t>с. </a:t>
            </a:r>
            <a:r>
              <a:rPr lang="ru-RU" sz="1200" dirty="0" err="1" smtClean="0">
                <a:solidFill>
                  <a:schemeClr val="accent4">
                    <a:lumMod val="50000"/>
                  </a:schemeClr>
                </a:solidFill>
              </a:rPr>
              <a:t>Правокумского</a:t>
            </a:r>
            <a:r>
              <a:rPr lang="ru-RU" sz="1200" dirty="0" smtClean="0">
                <a:solidFill>
                  <a:schemeClr val="accent4">
                    <a:lumMod val="50000"/>
                  </a:schemeClr>
                </a:solidFill>
              </a:rPr>
              <a:t> Ставропольского края</a:t>
            </a:r>
          </a:p>
          <a:p>
            <a:endParaRPr lang="ru-RU" sz="1200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ru-RU" sz="1200" dirty="0" smtClean="0">
                <a:solidFill>
                  <a:schemeClr val="accent4">
                    <a:lumMod val="50000"/>
                  </a:schemeClr>
                </a:solidFill>
              </a:rPr>
              <a:t>2 342 223 руб. </a:t>
            </a:r>
            <a:r>
              <a:rPr lang="mr-IN" sz="1200" dirty="0" smtClean="0">
                <a:solidFill>
                  <a:schemeClr val="accent4">
                    <a:lumMod val="50000"/>
                  </a:schemeClr>
                </a:solidFill>
              </a:rPr>
              <a:t>–</a:t>
            </a:r>
            <a:r>
              <a:rPr lang="ru-RU" sz="1200" dirty="0" smtClean="0">
                <a:solidFill>
                  <a:schemeClr val="accent4">
                    <a:lumMod val="50000"/>
                  </a:schemeClr>
                </a:solidFill>
              </a:rPr>
              <a:t> стоимость, в том числе: </a:t>
            </a:r>
          </a:p>
          <a:p>
            <a:r>
              <a:rPr lang="ru-RU" sz="1000" dirty="0" smtClean="0">
                <a:solidFill>
                  <a:schemeClr val="accent4">
                    <a:lumMod val="50000"/>
                  </a:schemeClr>
                </a:solidFill>
              </a:rPr>
              <a:t>1 869 610 (80%) </a:t>
            </a:r>
            <a:r>
              <a:rPr lang="mr-IN" sz="1000" dirty="0" smtClean="0">
                <a:solidFill>
                  <a:schemeClr val="accent4">
                    <a:lumMod val="50000"/>
                  </a:schemeClr>
                </a:solidFill>
              </a:rPr>
              <a:t>–</a:t>
            </a:r>
            <a:r>
              <a:rPr lang="ru-RU" sz="1000" dirty="0" smtClean="0">
                <a:solidFill>
                  <a:schemeClr val="accent4">
                    <a:lumMod val="50000"/>
                  </a:schemeClr>
                </a:solidFill>
              </a:rPr>
              <a:t> краевой бюджет</a:t>
            </a:r>
          </a:p>
          <a:p>
            <a:r>
              <a:rPr lang="ru-RU" sz="1000" dirty="0" smtClean="0">
                <a:solidFill>
                  <a:schemeClr val="accent4">
                    <a:lumMod val="50000"/>
                  </a:schemeClr>
                </a:solidFill>
              </a:rPr>
              <a:t>248 063 (11%) </a:t>
            </a:r>
            <a:r>
              <a:rPr lang="mr-IN" sz="1000" dirty="0" smtClean="0">
                <a:solidFill>
                  <a:schemeClr val="accent4">
                    <a:lumMod val="50000"/>
                  </a:schemeClr>
                </a:solidFill>
              </a:rPr>
              <a:t>–</a:t>
            </a:r>
            <a:r>
              <a:rPr lang="ru-RU" sz="1000" dirty="0" smtClean="0">
                <a:solidFill>
                  <a:schemeClr val="accent4">
                    <a:lumMod val="50000"/>
                  </a:schemeClr>
                </a:solidFill>
              </a:rPr>
              <a:t> местный бюджет</a:t>
            </a:r>
          </a:p>
          <a:p>
            <a:r>
              <a:rPr lang="ru-RU" sz="1000" dirty="0" smtClean="0">
                <a:solidFill>
                  <a:schemeClr val="accent4">
                    <a:lumMod val="50000"/>
                  </a:schemeClr>
                </a:solidFill>
              </a:rPr>
              <a:t>197 600 (8%) </a:t>
            </a:r>
            <a:r>
              <a:rPr lang="mr-IN" sz="1000" dirty="0" smtClean="0">
                <a:solidFill>
                  <a:schemeClr val="accent4">
                    <a:lumMod val="50000"/>
                  </a:schemeClr>
                </a:solidFill>
              </a:rPr>
              <a:t>–</a:t>
            </a:r>
            <a:r>
              <a:rPr lang="ru-RU" sz="1000" dirty="0" smtClean="0">
                <a:solidFill>
                  <a:schemeClr val="accent4">
                    <a:lumMod val="50000"/>
                  </a:schemeClr>
                </a:solidFill>
              </a:rPr>
              <a:t> средства организаций</a:t>
            </a:r>
          </a:p>
          <a:p>
            <a:r>
              <a:rPr lang="ru-RU" sz="1000" dirty="0">
                <a:solidFill>
                  <a:schemeClr val="accent4">
                    <a:lumMod val="50000"/>
                  </a:schemeClr>
                </a:solidFill>
              </a:rPr>
              <a:t>26 950 </a:t>
            </a:r>
            <a:r>
              <a:rPr lang="ru-RU" sz="1000" dirty="0" smtClean="0">
                <a:solidFill>
                  <a:schemeClr val="accent4">
                    <a:lumMod val="50000"/>
                  </a:schemeClr>
                </a:solidFill>
              </a:rPr>
              <a:t>(1%) </a:t>
            </a:r>
            <a:r>
              <a:rPr lang="mr-IN" sz="1000" dirty="0" smtClean="0">
                <a:solidFill>
                  <a:schemeClr val="accent4">
                    <a:lumMod val="50000"/>
                  </a:schemeClr>
                </a:solidFill>
              </a:rPr>
              <a:t>–</a:t>
            </a:r>
            <a:r>
              <a:rPr lang="ru-RU" sz="10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1000" dirty="0">
                <a:solidFill>
                  <a:schemeClr val="accent4">
                    <a:lumMod val="50000"/>
                  </a:schemeClr>
                </a:solidFill>
              </a:rPr>
              <a:t>средства населения</a:t>
            </a:r>
            <a:endParaRPr lang="ru-RU" sz="1000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ru-RU" sz="10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endParaRPr lang="ru-RU" sz="10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27180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/>
                </a:solidFill>
              </a:rPr>
              <a:t>Хронология</a:t>
            </a:r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324840" y="280195"/>
            <a:ext cx="720080" cy="306000"/>
          </a:xfrm>
          <a:prstGeom prst="rect">
            <a:avLst/>
          </a:prstGeom>
          <a:solidFill>
            <a:schemeClr val="tx2"/>
          </a:solidFill>
          <a:ln w="1905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 algn="ctr"/>
            <a:r>
              <a:rPr lang="ru-RU" sz="1000" b="1" dirty="0" smtClean="0">
                <a:solidFill>
                  <a:schemeClr val="bg1"/>
                </a:solidFill>
              </a:rPr>
              <a:t>menti.com</a:t>
            </a:r>
          </a:p>
          <a:p>
            <a:pPr algn="ctr"/>
            <a:r>
              <a:rPr lang="ru-RU" sz="1000" b="1" dirty="0" smtClean="0">
                <a:solidFill>
                  <a:schemeClr val="bg1"/>
                </a:solidFill>
              </a:rPr>
              <a:t>25 40 12</a:t>
            </a:r>
            <a:endParaRPr lang="ru-RU" sz="1000" b="1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09149" y="536476"/>
            <a:ext cx="1512002" cy="520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529409" y="1538558"/>
            <a:ext cx="1872000" cy="2520000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1400" b="0" dirty="0" smtClean="0">
                <a:solidFill>
                  <a:srgbClr val="23376E"/>
                </a:solidFill>
              </a:rPr>
              <a:t>Создан </a:t>
            </a:r>
            <a:r>
              <a:rPr lang="ru-RU" sz="1400" dirty="0" smtClean="0">
                <a:solidFill>
                  <a:srgbClr val="23376E"/>
                </a:solidFill>
              </a:rPr>
              <a:t>Центр инициативного бюджетирования </a:t>
            </a:r>
            <a:br>
              <a:rPr lang="ru-RU" sz="1400" dirty="0" smtClean="0">
                <a:solidFill>
                  <a:srgbClr val="23376E"/>
                </a:solidFill>
              </a:rPr>
            </a:br>
            <a:r>
              <a:rPr lang="ru-RU" sz="1400" b="0" dirty="0" smtClean="0">
                <a:solidFill>
                  <a:srgbClr val="23376E"/>
                </a:solidFill>
              </a:rPr>
              <a:t>в структуре Научно-исследовательского финансового института Минфина России (НИФИ)</a:t>
            </a:r>
          </a:p>
        </p:txBody>
      </p:sp>
      <p:sp>
        <p:nvSpPr>
          <p:cNvPr id="8" name="Содержимое 6"/>
          <p:cNvSpPr txBox="1">
            <a:spLocks/>
          </p:cNvSpPr>
          <p:nvPr/>
        </p:nvSpPr>
        <p:spPr>
          <a:xfrm>
            <a:off x="2597019" y="1538558"/>
            <a:ext cx="1872000" cy="2520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16" tIns="45707" rIns="91416" bIns="45707" rtlCol="0">
            <a:normAutofit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</a:pPr>
            <a:r>
              <a:rPr lang="ru-RU" sz="1400" dirty="0" smtClean="0">
                <a:solidFill>
                  <a:srgbClr val="23376E"/>
                </a:solidFill>
              </a:rPr>
              <a:t>Начало </a:t>
            </a:r>
            <a:br>
              <a:rPr lang="ru-RU" sz="1400" dirty="0" smtClean="0">
                <a:solidFill>
                  <a:srgbClr val="23376E"/>
                </a:solidFill>
              </a:rPr>
            </a:br>
            <a:r>
              <a:rPr lang="ru-RU" sz="1400" dirty="0" smtClean="0">
                <a:solidFill>
                  <a:srgbClr val="23376E"/>
                </a:solidFill>
              </a:rPr>
              <a:t>реализации проекта по развитию инициативного бюджетирования в Российской Федерации при</a:t>
            </a:r>
            <a:r>
              <a:rPr lang="ru-RU" sz="1400" b="1" dirty="0" smtClean="0">
                <a:solidFill>
                  <a:srgbClr val="23376E"/>
                </a:solidFill>
              </a:rPr>
              <a:t> участии Всемирного банка</a:t>
            </a:r>
          </a:p>
        </p:txBody>
      </p:sp>
      <p:sp>
        <p:nvSpPr>
          <p:cNvPr id="11" name="Содержимое 6"/>
          <p:cNvSpPr txBox="1">
            <a:spLocks/>
          </p:cNvSpPr>
          <p:nvPr/>
        </p:nvSpPr>
        <p:spPr>
          <a:xfrm>
            <a:off x="4664629" y="1538558"/>
            <a:ext cx="1872000" cy="2520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16" tIns="45707" rIns="91416" bIns="45707" rtlCol="0">
            <a:normAutofit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</a:pPr>
            <a:r>
              <a:rPr lang="ru-RU" sz="1400" b="1" dirty="0" smtClean="0">
                <a:solidFill>
                  <a:srgbClr val="23376E"/>
                </a:solidFill>
              </a:rPr>
              <a:t>Разработана Программа развития </a:t>
            </a:r>
            <a:r>
              <a:rPr lang="ru-RU" sz="1400" dirty="0" smtClean="0">
                <a:solidFill>
                  <a:srgbClr val="23376E"/>
                </a:solidFill>
              </a:rPr>
              <a:t>инициативного бюджетирования в РФ на среднесрочный период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331640" y="1131590"/>
            <a:ext cx="10054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accent6"/>
                </a:solidFill>
                <a:latin typeface="+mj-lt"/>
              </a:rPr>
              <a:t>2015</a:t>
            </a:r>
            <a:endParaRPr lang="ru-RU" sz="2400" dirty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22" name="Содержимое 6"/>
          <p:cNvSpPr txBox="1">
            <a:spLocks/>
          </p:cNvSpPr>
          <p:nvPr/>
        </p:nvSpPr>
        <p:spPr>
          <a:xfrm>
            <a:off x="6732240" y="1538558"/>
            <a:ext cx="1872000" cy="2520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16" tIns="45707" rIns="91416" bIns="45707" rtlCol="0">
            <a:normAutofit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</a:pPr>
            <a:r>
              <a:rPr lang="ru-RU" sz="1400" dirty="0" smtClean="0">
                <a:solidFill>
                  <a:srgbClr val="23376E"/>
                </a:solidFill>
              </a:rPr>
              <a:t>Инициативное бюджетирование </a:t>
            </a:r>
            <a:r>
              <a:rPr lang="ru-RU" sz="1400" b="1" dirty="0" smtClean="0">
                <a:solidFill>
                  <a:srgbClr val="23376E"/>
                </a:solidFill>
              </a:rPr>
              <a:t>включено в госпрограмму Минфина России </a:t>
            </a:r>
            <a:r>
              <a:rPr lang="ru-RU" sz="1400" dirty="0" smtClean="0">
                <a:solidFill>
                  <a:srgbClr val="23376E"/>
                </a:solidFill>
              </a:rPr>
              <a:t>«Управление государственными финансами и регулирование финансовых рынков»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3419872" y="1131590"/>
            <a:ext cx="10054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accent6"/>
                </a:solidFill>
                <a:latin typeface="+mj-lt"/>
              </a:rPr>
              <a:t>2016</a:t>
            </a:r>
            <a:endParaRPr lang="ru-RU" sz="2400" dirty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508104" y="1131590"/>
            <a:ext cx="10054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accent6"/>
                </a:solidFill>
                <a:latin typeface="+mj-lt"/>
              </a:rPr>
              <a:t>2017</a:t>
            </a:r>
            <a:endParaRPr lang="ru-RU" sz="2400" dirty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524328" y="1131590"/>
            <a:ext cx="10054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accent6"/>
                </a:solidFill>
                <a:latin typeface="+mj-lt"/>
              </a:rPr>
              <a:t>2018</a:t>
            </a:r>
            <a:endParaRPr lang="ru-RU" sz="2400" dirty="0">
              <a:solidFill>
                <a:schemeClr val="accent6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/>
                </a:solidFill>
              </a:rPr>
              <a:t>Документы</a:t>
            </a:r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324840" y="280195"/>
            <a:ext cx="720080" cy="306000"/>
          </a:xfrm>
          <a:prstGeom prst="rect">
            <a:avLst/>
          </a:prstGeom>
          <a:solidFill>
            <a:schemeClr val="tx2"/>
          </a:solidFill>
          <a:ln w="1905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 algn="ctr"/>
            <a:r>
              <a:rPr lang="ru-RU" sz="1000" b="1" dirty="0" smtClean="0">
                <a:solidFill>
                  <a:schemeClr val="bg1"/>
                </a:solidFill>
              </a:rPr>
              <a:t>menti.com</a:t>
            </a:r>
          </a:p>
          <a:p>
            <a:pPr algn="ctr"/>
            <a:r>
              <a:rPr lang="ru-RU" sz="1000" b="1" dirty="0" smtClean="0">
                <a:solidFill>
                  <a:schemeClr val="bg1"/>
                </a:solidFill>
              </a:rPr>
              <a:t>25 40 12</a:t>
            </a:r>
            <a:endParaRPr lang="ru-RU" sz="1000" b="1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09149" y="536476"/>
            <a:ext cx="1512002" cy="520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529409" y="1538558"/>
            <a:ext cx="2160000" cy="2880000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1500" b="0" dirty="0" smtClean="0">
                <a:solidFill>
                  <a:srgbClr val="23376E"/>
                </a:solidFill>
              </a:rPr>
              <a:t>Государственная программа РФ «Управление  государственными финансами и регулирование финансовых рынков»</a:t>
            </a:r>
          </a:p>
          <a:p>
            <a:r>
              <a:rPr lang="ru-RU" sz="1100" b="0" dirty="0" smtClean="0">
                <a:solidFill>
                  <a:srgbClr val="23376E"/>
                </a:solidFill>
              </a:rPr>
              <a:t>В редакции постановления  Правительства РФ </a:t>
            </a:r>
            <a:br>
              <a:rPr lang="ru-RU" sz="1100" b="0" dirty="0" smtClean="0">
                <a:solidFill>
                  <a:srgbClr val="23376E"/>
                </a:solidFill>
              </a:rPr>
            </a:br>
            <a:r>
              <a:rPr lang="ru-RU" sz="1100" b="0" dirty="0" smtClean="0">
                <a:solidFill>
                  <a:srgbClr val="23376E"/>
                </a:solidFill>
              </a:rPr>
              <a:t>от 29 марта 2018 года № 340</a:t>
            </a:r>
          </a:p>
          <a:p>
            <a:endParaRPr lang="ru-RU" sz="1500" b="0" dirty="0" smtClean="0">
              <a:solidFill>
                <a:srgbClr val="23376E"/>
              </a:solidFill>
            </a:endParaRPr>
          </a:p>
          <a:p>
            <a:endParaRPr lang="ru-RU" sz="1500" b="0" dirty="0" smtClean="0">
              <a:solidFill>
                <a:srgbClr val="23376E"/>
              </a:solidFill>
            </a:endParaRPr>
          </a:p>
        </p:txBody>
      </p:sp>
      <p:sp>
        <p:nvSpPr>
          <p:cNvPr id="8" name="Содержимое 6"/>
          <p:cNvSpPr txBox="1">
            <a:spLocks/>
          </p:cNvSpPr>
          <p:nvPr/>
        </p:nvSpPr>
        <p:spPr>
          <a:xfrm>
            <a:off x="3414801" y="1538558"/>
            <a:ext cx="2160000" cy="2880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16" tIns="45707" rIns="91416" bIns="45707" rtlCol="0">
            <a:normAutofit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</a:pPr>
            <a:r>
              <a:rPr lang="ru-RU" sz="1500" dirty="0" smtClean="0">
                <a:solidFill>
                  <a:srgbClr val="23376E"/>
                </a:solidFill>
              </a:rPr>
              <a:t>Основное мероприятие 3.4 «Реализация Программы развития инициативного бюджетирования в Российской Федерации»</a:t>
            </a:r>
          </a:p>
          <a:p>
            <a:pPr lvl="0">
              <a:spcBef>
                <a:spcPct val="20000"/>
              </a:spcBef>
              <a:spcAft>
                <a:spcPts val="600"/>
              </a:spcAft>
            </a:pPr>
            <a:endParaRPr lang="ru-RU" sz="1500" dirty="0" smtClean="0">
              <a:solidFill>
                <a:srgbClr val="23376E"/>
              </a:solidFill>
            </a:endParaRPr>
          </a:p>
        </p:txBody>
      </p:sp>
      <p:sp>
        <p:nvSpPr>
          <p:cNvPr id="11" name="Содержимое 6"/>
          <p:cNvSpPr txBox="1">
            <a:spLocks/>
          </p:cNvSpPr>
          <p:nvPr/>
        </p:nvSpPr>
        <p:spPr>
          <a:xfrm>
            <a:off x="6300192" y="1538558"/>
            <a:ext cx="2160000" cy="2880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16" tIns="45707" rIns="91416" bIns="45707" rtlCol="0">
            <a:normAutofit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</a:pPr>
            <a:r>
              <a:rPr lang="ru-RU" sz="1500" dirty="0" smtClean="0">
                <a:solidFill>
                  <a:srgbClr val="23376E"/>
                </a:solidFill>
              </a:rPr>
              <a:t>Показатель 3.5 </a:t>
            </a:r>
            <a:br>
              <a:rPr lang="ru-RU" sz="1500" dirty="0" smtClean="0">
                <a:solidFill>
                  <a:srgbClr val="23376E"/>
                </a:solidFill>
              </a:rPr>
            </a:br>
            <a:r>
              <a:rPr lang="ru-RU" sz="1500" dirty="0" smtClean="0">
                <a:solidFill>
                  <a:srgbClr val="23376E"/>
                </a:solidFill>
              </a:rPr>
              <a:t>Доля субъектов РФ, утвердивших программу (мероприятия) по развитию инициативного бюджетирования в составе госпрограмм субъекта РФ, в общем количестве субъектов РФ, %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83568" y="1203598"/>
            <a:ext cx="213552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chemeClr val="accent6"/>
                </a:solidFill>
                <a:latin typeface="+mj-lt"/>
              </a:rPr>
              <a:t>ГОСПРОГРАММА</a:t>
            </a:r>
            <a:endParaRPr lang="ru-RU" sz="1600" dirty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739654" y="1203598"/>
            <a:ext cx="196239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chemeClr val="accent6"/>
                </a:solidFill>
                <a:latin typeface="+mj-lt"/>
              </a:rPr>
              <a:t>МЕРОПРИЯТИЕ</a:t>
            </a:r>
            <a:endParaRPr lang="ru-RU" sz="1600" dirty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804248" y="1203598"/>
            <a:ext cx="175721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chemeClr val="accent6"/>
                </a:solidFill>
                <a:latin typeface="+mj-lt"/>
              </a:rPr>
              <a:t>ПОКАЗАТЕЛЬ</a:t>
            </a:r>
            <a:endParaRPr lang="ru-RU" sz="1600" dirty="0">
              <a:solidFill>
                <a:schemeClr val="accent6"/>
              </a:solidFill>
              <a:latin typeface="+mj-lt"/>
            </a:endParaRPr>
          </a:p>
        </p:txBody>
      </p:sp>
      <p:grpSp>
        <p:nvGrpSpPr>
          <p:cNvPr id="3" name="Группа 14"/>
          <p:cNvGrpSpPr/>
          <p:nvPr/>
        </p:nvGrpSpPr>
        <p:grpSpPr>
          <a:xfrm rot="16200000">
            <a:off x="2780246" y="2510339"/>
            <a:ext cx="576064" cy="504056"/>
            <a:chOff x="1916986" y="2445092"/>
            <a:chExt cx="270482" cy="225402"/>
          </a:xfrm>
          <a:solidFill>
            <a:schemeClr val="accent6"/>
          </a:solidFill>
        </p:grpSpPr>
        <p:sp>
          <p:nvSpPr>
            <p:cNvPr id="16" name="Стрелка вправо 15"/>
            <p:cNvSpPr/>
            <p:nvPr/>
          </p:nvSpPr>
          <p:spPr>
            <a:xfrm rot="5400000">
              <a:off x="1939526" y="2422552"/>
              <a:ext cx="225402" cy="270482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Стрелка вправо 4"/>
            <p:cNvSpPr/>
            <p:nvPr/>
          </p:nvSpPr>
          <p:spPr>
            <a:xfrm>
              <a:off x="1971083" y="2445092"/>
              <a:ext cx="162290" cy="15778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b="0" kern="1200"/>
            </a:p>
          </p:txBody>
        </p:sp>
      </p:grpSp>
      <p:grpSp>
        <p:nvGrpSpPr>
          <p:cNvPr id="4" name="Группа 17"/>
          <p:cNvGrpSpPr/>
          <p:nvPr/>
        </p:nvGrpSpPr>
        <p:grpSpPr>
          <a:xfrm rot="16200000">
            <a:off x="5688124" y="2510339"/>
            <a:ext cx="576064" cy="504056"/>
            <a:chOff x="1916986" y="2445092"/>
            <a:chExt cx="270482" cy="225402"/>
          </a:xfrm>
          <a:solidFill>
            <a:schemeClr val="accent6"/>
          </a:solidFill>
        </p:grpSpPr>
        <p:sp>
          <p:nvSpPr>
            <p:cNvPr id="19" name="Стрелка вправо 18"/>
            <p:cNvSpPr/>
            <p:nvPr/>
          </p:nvSpPr>
          <p:spPr>
            <a:xfrm rot="5400000">
              <a:off x="1939526" y="2422552"/>
              <a:ext cx="225402" cy="270482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Стрелка вправо 4"/>
            <p:cNvSpPr/>
            <p:nvPr/>
          </p:nvSpPr>
          <p:spPr>
            <a:xfrm>
              <a:off x="1971083" y="2445092"/>
              <a:ext cx="162290" cy="15778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b="0" kern="12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Прямоугольник 35"/>
          <p:cNvSpPr/>
          <p:nvPr/>
        </p:nvSpPr>
        <p:spPr>
          <a:xfrm>
            <a:off x="1215261" y="4261033"/>
            <a:ext cx="59503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>
                <a:solidFill>
                  <a:schemeClr val="accent3"/>
                </a:solidFill>
                <a:latin typeface="+mj-lt"/>
              </a:rPr>
              <a:t>1</a:t>
            </a:r>
            <a:endParaRPr lang="ru-RU" sz="900" dirty="0">
              <a:solidFill>
                <a:schemeClr val="accent3"/>
              </a:solidFill>
              <a:latin typeface="+mj-lt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915816" y="4261033"/>
            <a:ext cx="59503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>
                <a:solidFill>
                  <a:schemeClr val="accent3"/>
                </a:solidFill>
                <a:latin typeface="+mj-lt"/>
              </a:rPr>
              <a:t>2</a:t>
            </a:r>
            <a:endParaRPr lang="ru-RU" sz="900" dirty="0">
              <a:solidFill>
                <a:schemeClr val="accent3"/>
              </a:solidFill>
              <a:latin typeface="+mj-lt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4716016" y="4261033"/>
            <a:ext cx="59503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>
                <a:solidFill>
                  <a:schemeClr val="accent3"/>
                </a:solidFill>
                <a:latin typeface="+mj-lt"/>
              </a:rPr>
              <a:t>3</a:t>
            </a:r>
            <a:endParaRPr lang="ru-RU" sz="900" dirty="0">
              <a:solidFill>
                <a:schemeClr val="accent3"/>
              </a:solidFill>
              <a:latin typeface="+mj-lt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6561855" y="4261033"/>
            <a:ext cx="59503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>
                <a:solidFill>
                  <a:schemeClr val="accent3"/>
                </a:solidFill>
                <a:latin typeface="+mj-lt"/>
              </a:rPr>
              <a:t>4</a:t>
            </a:r>
            <a:endParaRPr lang="ru-RU" sz="900" dirty="0">
              <a:solidFill>
                <a:schemeClr val="accent3"/>
              </a:solidFill>
              <a:latin typeface="+mj-lt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8344053" y="4261033"/>
            <a:ext cx="59503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>
                <a:solidFill>
                  <a:schemeClr val="accent3"/>
                </a:solidFill>
                <a:latin typeface="+mj-lt"/>
              </a:rPr>
              <a:t>5</a:t>
            </a:r>
            <a:endParaRPr lang="ru-RU" sz="900" dirty="0">
              <a:solidFill>
                <a:schemeClr val="accent3"/>
              </a:solidFill>
              <a:latin typeface="+mj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4539"/>
            <a:ext cx="6140896" cy="1028700"/>
          </a:xfrm>
        </p:spPr>
        <p:txBody>
          <a:bodyPr/>
          <a:lstStyle/>
          <a:p>
            <a:r>
              <a:rPr lang="ru-RU" dirty="0" smtClean="0">
                <a:solidFill>
                  <a:schemeClr val="accent6"/>
                </a:solidFill>
              </a:rPr>
              <a:t>динамика</a:t>
            </a:r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324840" y="280195"/>
            <a:ext cx="720080" cy="306000"/>
          </a:xfrm>
          <a:prstGeom prst="rect">
            <a:avLst/>
          </a:prstGeom>
          <a:solidFill>
            <a:schemeClr val="tx2"/>
          </a:solidFill>
          <a:ln w="1905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 algn="ctr"/>
            <a:r>
              <a:rPr lang="ru-RU" sz="1000" b="1" dirty="0" smtClean="0">
                <a:solidFill>
                  <a:schemeClr val="bg1"/>
                </a:solidFill>
              </a:rPr>
              <a:t>menti.com</a:t>
            </a:r>
          </a:p>
          <a:p>
            <a:pPr algn="ctr"/>
            <a:r>
              <a:rPr lang="ru-RU" sz="1000" b="1" dirty="0" smtClean="0">
                <a:solidFill>
                  <a:schemeClr val="bg1"/>
                </a:solidFill>
              </a:rPr>
              <a:t>25 40 12</a:t>
            </a:r>
            <a:endParaRPr lang="ru-RU" sz="1000" b="1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09149" y="536476"/>
            <a:ext cx="1512002" cy="520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1" name="Содержимое 2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87623234"/>
              </p:ext>
            </p:extLst>
          </p:nvPr>
        </p:nvGraphicFramePr>
        <p:xfrm>
          <a:off x="107504" y="2499742"/>
          <a:ext cx="1775048" cy="2022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107504" y="1425972"/>
            <a:ext cx="17281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tx2"/>
                </a:solidFill>
              </a:rPr>
              <a:t>Количество субъектов РФ, вовлеченных в реализацию практик инициативного бюджетирования, </a:t>
            </a:r>
            <a:r>
              <a:rPr lang="ru-RU" sz="1200" i="1" dirty="0" smtClean="0">
                <a:solidFill>
                  <a:srgbClr val="808080"/>
                </a:solidFill>
              </a:rPr>
              <a:t>единиц</a:t>
            </a:r>
            <a:endParaRPr lang="ru-RU" sz="1200" i="1" dirty="0">
              <a:solidFill>
                <a:srgbClr val="808080"/>
              </a:solidFill>
            </a:endParaRPr>
          </a:p>
        </p:txBody>
      </p:sp>
      <p:graphicFrame>
        <p:nvGraphicFramePr>
          <p:cNvPr id="25" name="Содержимое 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63589731"/>
              </p:ext>
            </p:extLst>
          </p:nvPr>
        </p:nvGraphicFramePr>
        <p:xfrm>
          <a:off x="1797793" y="2499841"/>
          <a:ext cx="1775048" cy="2022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6" name="Прямоугольник 25"/>
          <p:cNvSpPr/>
          <p:nvPr/>
        </p:nvSpPr>
        <p:spPr>
          <a:xfrm>
            <a:off x="1797793" y="1426071"/>
            <a:ext cx="17281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tx2"/>
                </a:solidFill>
              </a:rPr>
              <a:t>Объем </a:t>
            </a:r>
            <a:br>
              <a:rPr lang="ru-RU" sz="1200" dirty="0" smtClean="0">
                <a:solidFill>
                  <a:schemeClr val="tx2"/>
                </a:solidFill>
              </a:rPr>
            </a:br>
            <a:r>
              <a:rPr lang="ru-RU" sz="1200" dirty="0" smtClean="0">
                <a:solidFill>
                  <a:schemeClr val="tx2"/>
                </a:solidFill>
              </a:rPr>
              <a:t>региональных субсидий </a:t>
            </a:r>
            <a:br>
              <a:rPr lang="ru-RU" sz="1200" dirty="0" smtClean="0">
                <a:solidFill>
                  <a:schemeClr val="tx2"/>
                </a:solidFill>
              </a:rPr>
            </a:br>
            <a:r>
              <a:rPr lang="ru-RU" sz="1200" dirty="0" smtClean="0">
                <a:solidFill>
                  <a:schemeClr val="tx2"/>
                </a:solidFill>
              </a:rPr>
              <a:t>на реализацию программ ИБ, </a:t>
            </a:r>
            <a:br>
              <a:rPr lang="ru-RU" sz="1200" dirty="0" smtClean="0">
                <a:solidFill>
                  <a:schemeClr val="tx2"/>
                </a:solidFill>
              </a:rPr>
            </a:br>
            <a:r>
              <a:rPr lang="ru-RU" sz="1200" i="1" dirty="0" err="1" smtClean="0">
                <a:solidFill>
                  <a:srgbClr val="808080"/>
                </a:solidFill>
              </a:rPr>
              <a:t>млрд</a:t>
            </a:r>
            <a:r>
              <a:rPr lang="ru-RU" sz="1200" i="1" dirty="0" smtClean="0">
                <a:solidFill>
                  <a:srgbClr val="808080"/>
                </a:solidFill>
              </a:rPr>
              <a:t> рублей</a:t>
            </a:r>
            <a:endParaRPr lang="ru-RU" sz="1200" i="1" dirty="0">
              <a:solidFill>
                <a:srgbClr val="808080"/>
              </a:solidFill>
            </a:endParaRPr>
          </a:p>
        </p:txBody>
      </p:sp>
      <p:graphicFrame>
        <p:nvGraphicFramePr>
          <p:cNvPr id="27" name="Содержимое 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53282131"/>
              </p:ext>
            </p:extLst>
          </p:nvPr>
        </p:nvGraphicFramePr>
        <p:xfrm>
          <a:off x="3597993" y="2499841"/>
          <a:ext cx="1775048" cy="2022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8" name="Прямоугольник 27"/>
          <p:cNvSpPr/>
          <p:nvPr/>
        </p:nvSpPr>
        <p:spPr>
          <a:xfrm>
            <a:off x="3597993" y="1426071"/>
            <a:ext cx="172819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tx2"/>
                </a:solidFill>
              </a:rPr>
              <a:t>Софинансирование со стороны населения </a:t>
            </a:r>
            <a:br>
              <a:rPr lang="ru-RU" sz="1200" dirty="0" smtClean="0">
                <a:solidFill>
                  <a:schemeClr val="tx2"/>
                </a:solidFill>
              </a:rPr>
            </a:br>
            <a:r>
              <a:rPr lang="ru-RU" sz="1200" dirty="0" smtClean="0">
                <a:solidFill>
                  <a:schemeClr val="tx2"/>
                </a:solidFill>
              </a:rPr>
              <a:t>и бизнеса, </a:t>
            </a:r>
            <a:br>
              <a:rPr lang="ru-RU" sz="1200" dirty="0" smtClean="0">
                <a:solidFill>
                  <a:schemeClr val="tx2"/>
                </a:solidFill>
              </a:rPr>
            </a:br>
            <a:r>
              <a:rPr lang="ru-RU" sz="1200" i="1" dirty="0" smtClean="0">
                <a:solidFill>
                  <a:srgbClr val="808080"/>
                </a:solidFill>
              </a:rPr>
              <a:t>млрд рублей </a:t>
            </a:r>
            <a:endParaRPr lang="ru-RU" sz="1200" i="1" dirty="0">
              <a:solidFill>
                <a:srgbClr val="808080"/>
              </a:solidFill>
            </a:endParaRPr>
          </a:p>
        </p:txBody>
      </p:sp>
      <p:graphicFrame>
        <p:nvGraphicFramePr>
          <p:cNvPr id="29" name="Содержимое 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57400773"/>
              </p:ext>
            </p:extLst>
          </p:nvPr>
        </p:nvGraphicFramePr>
        <p:xfrm>
          <a:off x="5432101" y="2493491"/>
          <a:ext cx="1775048" cy="2022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5457304" y="1419721"/>
            <a:ext cx="17281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tx2"/>
                </a:solidFill>
              </a:rPr>
              <a:t>Общая </a:t>
            </a:r>
            <a:br>
              <a:rPr lang="ru-RU" sz="1200" dirty="0" smtClean="0">
                <a:solidFill>
                  <a:schemeClr val="tx2"/>
                </a:solidFill>
              </a:rPr>
            </a:br>
            <a:r>
              <a:rPr lang="ru-RU" sz="1200" dirty="0" smtClean="0">
                <a:solidFill>
                  <a:schemeClr val="tx2"/>
                </a:solidFill>
              </a:rPr>
              <a:t>стоимость </a:t>
            </a:r>
            <a:br>
              <a:rPr lang="ru-RU" sz="1200" dirty="0" smtClean="0">
                <a:solidFill>
                  <a:schemeClr val="tx2"/>
                </a:solidFill>
              </a:rPr>
            </a:br>
            <a:r>
              <a:rPr lang="ru-RU" sz="1200" dirty="0" smtClean="0">
                <a:solidFill>
                  <a:schemeClr val="tx2"/>
                </a:solidFill>
              </a:rPr>
              <a:t>проектов, </a:t>
            </a:r>
            <a:br>
              <a:rPr lang="ru-RU" sz="1200" dirty="0" smtClean="0">
                <a:solidFill>
                  <a:schemeClr val="tx2"/>
                </a:solidFill>
              </a:rPr>
            </a:br>
            <a:r>
              <a:rPr lang="ru-RU" sz="1200" i="1" dirty="0" err="1" smtClean="0">
                <a:solidFill>
                  <a:srgbClr val="808080"/>
                </a:solidFill>
              </a:rPr>
              <a:t>млрд</a:t>
            </a:r>
            <a:r>
              <a:rPr lang="ru-RU" sz="1200" i="1" dirty="0" smtClean="0">
                <a:solidFill>
                  <a:srgbClr val="808080"/>
                </a:solidFill>
              </a:rPr>
              <a:t> рублей </a:t>
            </a:r>
            <a:endParaRPr lang="ru-RU" sz="1200" i="1" dirty="0">
              <a:solidFill>
                <a:srgbClr val="808080"/>
              </a:solidFill>
            </a:endParaRPr>
          </a:p>
        </p:txBody>
      </p:sp>
      <p:graphicFrame>
        <p:nvGraphicFramePr>
          <p:cNvPr id="31" name="Содержимое 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57966181"/>
              </p:ext>
            </p:extLst>
          </p:nvPr>
        </p:nvGraphicFramePr>
        <p:xfrm>
          <a:off x="7251351" y="2493392"/>
          <a:ext cx="1764000" cy="2022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32" name="Прямоугольник 31"/>
          <p:cNvSpPr/>
          <p:nvPr/>
        </p:nvSpPr>
        <p:spPr>
          <a:xfrm>
            <a:off x="7276751" y="1419622"/>
            <a:ext cx="17281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tx2"/>
                </a:solidFill>
              </a:rPr>
              <a:t>Количество реализованных проектов, </a:t>
            </a:r>
            <a:br>
              <a:rPr lang="ru-RU" sz="1200" dirty="0" smtClean="0">
                <a:solidFill>
                  <a:schemeClr val="tx2"/>
                </a:solidFill>
              </a:rPr>
            </a:br>
            <a:r>
              <a:rPr lang="ru-RU" sz="1200" i="1" dirty="0" smtClean="0">
                <a:solidFill>
                  <a:srgbClr val="808080"/>
                </a:solidFill>
              </a:rPr>
              <a:t>единиц </a:t>
            </a:r>
            <a:endParaRPr lang="ru-RU" sz="1200" i="1" dirty="0">
              <a:solidFill>
                <a:srgbClr val="80808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8268523" y="2571750"/>
            <a:ext cx="74892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 sz="700" b="0" i="0" u="none" strike="noStrike" kern="1200" baseline="0">
                <a:solidFill>
                  <a:prstClr val="black"/>
                </a:solidFill>
                <a:latin typeface="+mj-lt"/>
                <a:ea typeface="+mn-ea"/>
                <a:cs typeface="+mn-cs"/>
              </a:defRPr>
            </a:pPr>
            <a:r>
              <a:rPr lang="en-US" sz="1200" dirty="0" smtClean="0">
                <a:solidFill>
                  <a:srgbClr val="23376E"/>
                </a:solidFill>
              </a:rPr>
              <a:t>15</a:t>
            </a:r>
            <a:r>
              <a:rPr lang="ru-RU" sz="1200" dirty="0" smtClean="0">
                <a:solidFill>
                  <a:srgbClr val="23376E"/>
                </a:solidFill>
              </a:rPr>
              <a:t> </a:t>
            </a:r>
            <a:r>
              <a:rPr lang="en-US" sz="1200" dirty="0" smtClean="0">
                <a:solidFill>
                  <a:srgbClr val="23376E"/>
                </a:solidFill>
              </a:rPr>
              <a:t>942</a:t>
            </a:r>
            <a:endParaRPr lang="en-US" sz="1200" dirty="0">
              <a:solidFill>
                <a:srgbClr val="23376E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7277496" y="3651870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 sz="700" b="0" i="0" u="none" strike="noStrike" kern="1200" baseline="0">
                <a:solidFill>
                  <a:prstClr val="black"/>
                </a:solidFill>
                <a:latin typeface="+mj-lt"/>
                <a:ea typeface="+mn-ea"/>
                <a:cs typeface="+mn-cs"/>
              </a:defRPr>
            </a:pPr>
            <a:r>
              <a:rPr lang="ru-RU" sz="1200" dirty="0" smtClean="0">
                <a:solidFill>
                  <a:srgbClr val="23376E"/>
                </a:solidFill>
              </a:rPr>
              <a:t>2 657</a:t>
            </a:r>
            <a:endParaRPr lang="en-US" sz="1200" dirty="0">
              <a:solidFill>
                <a:srgbClr val="23376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ая">
  <a:themeElements>
    <a:clrScheme name="ЗС РО">
      <a:dk1>
        <a:sysClr val="windowText" lastClr="000000"/>
      </a:dk1>
      <a:lt1>
        <a:srgbClr val="FFFFFF"/>
      </a:lt1>
      <a:dk2>
        <a:srgbClr val="23376E"/>
      </a:dk2>
      <a:lt2>
        <a:srgbClr val="D8D8D8"/>
      </a:lt2>
      <a:accent1>
        <a:srgbClr val="23376E"/>
      </a:accent1>
      <a:accent2>
        <a:srgbClr val="CC3300"/>
      </a:accent2>
      <a:accent3>
        <a:srgbClr val="DDDDDD"/>
      </a:accent3>
      <a:accent4>
        <a:srgbClr val="B2B2B2"/>
      </a:accent4>
      <a:accent5>
        <a:srgbClr val="808080"/>
      </a:accent5>
      <a:accent6>
        <a:srgbClr val="D7B46E"/>
      </a:accent6>
      <a:hlink>
        <a:srgbClr val="4F81BD"/>
      </a:hlink>
      <a:folHlink>
        <a:srgbClr val="C00000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6114</TotalTime>
  <Words>685</Words>
  <Application>Microsoft Office PowerPoint</Application>
  <PresentationFormat>Экран (16:9)</PresentationFormat>
  <Paragraphs>212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Главная</vt:lpstr>
      <vt:lpstr>Проект областного закона «Об инициативном бюджетировании  в Ростовской области»</vt:lpstr>
      <vt:lpstr>Презентация PowerPoint</vt:lpstr>
      <vt:lpstr>ЦИТАТА</vt:lpstr>
      <vt:lpstr>Презентация PowerPoint</vt:lpstr>
      <vt:lpstr>ОПРЕДЕЛЕНИЕ</vt:lpstr>
      <vt:lpstr>Этапы реализации</vt:lpstr>
      <vt:lpstr>Хронология</vt:lpstr>
      <vt:lpstr>Документы</vt:lpstr>
      <vt:lpstr>динамика</vt:lpstr>
      <vt:lpstr>Деньги. Вопросы</vt:lpstr>
      <vt:lpstr>Деньги. Вопрос №1</vt:lpstr>
      <vt:lpstr>Презентация PowerPoint</vt:lpstr>
      <vt:lpstr>Деньги. Вопрос №2</vt:lpstr>
      <vt:lpstr>Презентация PowerPoint</vt:lpstr>
      <vt:lpstr>Наплавления*</vt:lpstr>
      <vt:lpstr>Презентация PowerPoint</vt:lpstr>
      <vt:lpstr>Конкурсный отбор*</vt:lpstr>
      <vt:lpstr>Презентация PowerPoint</vt:lpstr>
      <vt:lpstr>Презентация PowerPoint</vt:lpstr>
      <vt:lpstr>Уполномоченный ОРГАН*</vt:lpstr>
      <vt:lpstr>Презентация PowerPoint</vt:lpstr>
      <vt:lpstr>Презентация PowerPoint</vt:lpstr>
      <vt:lpstr>Риски и барьеры</vt:lpstr>
      <vt:lpstr>Презентация PowerPoint</vt:lpstr>
      <vt:lpstr>Задачи и мероприятия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Мананкина С.А.</dc:creator>
  <cp:lastModifiedBy>USER</cp:lastModifiedBy>
  <cp:revision>628</cp:revision>
  <cp:lastPrinted>2019-03-18T10:46:18Z</cp:lastPrinted>
  <dcterms:created xsi:type="dcterms:W3CDTF">2017-08-31T03:18:46Z</dcterms:created>
  <dcterms:modified xsi:type="dcterms:W3CDTF">2019-03-28T09:38:23Z</dcterms:modified>
</cp:coreProperties>
</file>